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9" r:id="rId3"/>
    <p:sldId id="277" r:id="rId4"/>
    <p:sldId id="307" r:id="rId5"/>
    <p:sldId id="260" r:id="rId6"/>
    <p:sldId id="289" r:id="rId7"/>
    <p:sldId id="290" r:id="rId8"/>
    <p:sldId id="280" r:id="rId9"/>
    <p:sldId id="258" r:id="rId10"/>
    <p:sldId id="257" r:id="rId11"/>
    <p:sldId id="291" r:id="rId12"/>
    <p:sldId id="278" r:id="rId13"/>
    <p:sldId id="261" r:id="rId14"/>
    <p:sldId id="293" r:id="rId15"/>
    <p:sldId id="262" r:id="rId16"/>
    <p:sldId id="265" r:id="rId17"/>
    <p:sldId id="281" r:id="rId18"/>
    <p:sldId id="264" r:id="rId19"/>
    <p:sldId id="284" r:id="rId20"/>
    <p:sldId id="294" r:id="rId21"/>
    <p:sldId id="300" r:id="rId22"/>
    <p:sldId id="299" r:id="rId23"/>
    <p:sldId id="283" r:id="rId24"/>
    <p:sldId id="308" r:id="rId25"/>
    <p:sldId id="310" r:id="rId26"/>
    <p:sldId id="311" r:id="rId27"/>
    <p:sldId id="312" r:id="rId28"/>
    <p:sldId id="263" r:id="rId29"/>
    <p:sldId id="313" r:id="rId30"/>
    <p:sldId id="314" r:id="rId31"/>
    <p:sldId id="266" r:id="rId32"/>
    <p:sldId id="267" r:id="rId33"/>
    <p:sldId id="268" r:id="rId34"/>
    <p:sldId id="269" r:id="rId35"/>
    <p:sldId id="270" r:id="rId36"/>
    <p:sldId id="271" r:id="rId37"/>
    <p:sldId id="272" r:id="rId38"/>
    <p:sldId id="273" r:id="rId39"/>
    <p:sldId id="274" r:id="rId40"/>
    <p:sldId id="275" r:id="rId41"/>
    <p:sldId id="276" r:id="rId42"/>
    <p:sldId id="317" r:id="rId43"/>
    <p:sldId id="31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830" autoAdjust="0"/>
  </p:normalViewPr>
  <p:slideViewPr>
    <p:cSldViewPr snapToGrid="0">
      <p:cViewPr varScale="1">
        <p:scale>
          <a:sx n="51" d="100"/>
          <a:sy n="51" d="100"/>
        </p:scale>
        <p:origin x="1858" y="38"/>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7F1CC-8759-456A-BC76-E41E46ECA7C8}" type="datetimeFigureOut">
              <a:rPr lang="en-NZ" smtClean="0"/>
              <a:t>8/10/2023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91AC2-2715-435E-83E0-47142D78646F}" type="slidenum">
              <a:rPr lang="en-NZ" smtClean="0"/>
              <a:t>‹#›</a:t>
            </a:fld>
            <a:endParaRPr lang="en-NZ"/>
          </a:p>
        </p:txBody>
      </p:sp>
    </p:spTree>
    <p:extLst>
      <p:ext uri="{BB962C8B-B14F-4D97-AF65-F5344CB8AC3E}">
        <p14:creationId xmlns:p14="http://schemas.microsoft.com/office/powerpoint/2010/main" val="142877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2684040/#bib25"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cbi.nlm.nih.gov/pmc/articles/PMC2684040/#bib2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mc/articles/PMC2684040/#bib23"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ncbi.nlm.nih.gov/pmc/articles/PMC2684040/#bib25" TargetMode="External"/><Relationship Id="rId4" Type="http://schemas.openxmlformats.org/officeDocument/2006/relationships/hyperlink" Target="https://www.ncbi.nlm.nih.gov/pmc/articles/PMC2684040/#bib27"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Pitt%E2%80%93Hopkins_syndrom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en.wikipedia.org/wiki/Cupid%27s_bow"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mc/articles/PMC2684040/#bib2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en.wikipedia.org/wiki/Carbohydrate" TargetMode="External"/><Relationship Id="rId13" Type="http://schemas.openxmlformats.org/officeDocument/2006/relationships/hyperlink" Target="https://en.wikipedia.org/wiki/Breastfeeding" TargetMode="External"/><Relationship Id="rId3" Type="http://schemas.openxmlformats.org/officeDocument/2006/relationships/hyperlink" Target="https://en.wikipedia.org/wiki/Whey" TargetMode="External"/><Relationship Id="rId7" Type="http://schemas.openxmlformats.org/officeDocument/2006/relationships/hyperlink" Target="https://en.wikipedia.org/wiki/Lactose" TargetMode="External"/><Relationship Id="rId12" Type="http://schemas.openxmlformats.org/officeDocument/2006/relationships/hyperlink" Target="https://en.wikipedia.org/wiki/Soy-based_infant_formula"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en.wikipedia.org/wiki/Vegetable_oil" TargetMode="External"/><Relationship Id="rId11" Type="http://schemas.openxmlformats.org/officeDocument/2006/relationships/hyperlink" Target="https://en.wikipedia.org/wiki/Human_milk_oligosaccharide" TargetMode="External"/><Relationship Id="rId5" Type="http://schemas.openxmlformats.org/officeDocument/2006/relationships/hyperlink" Target="https://en.wikipedia.org/wiki/Protein" TargetMode="External"/><Relationship Id="rId10" Type="http://schemas.openxmlformats.org/officeDocument/2006/relationships/hyperlink" Target="https://en.wikipedia.org/wiki/Infant_formula#cite_note-nap.edu#10935-3" TargetMode="External"/><Relationship Id="rId4" Type="http://schemas.openxmlformats.org/officeDocument/2006/relationships/hyperlink" Target="https://en.wikipedia.org/wiki/Casein" TargetMode="External"/><Relationship Id="rId9" Type="http://schemas.openxmlformats.org/officeDocument/2006/relationships/hyperlink" Target="https://en.wikipedia.org/wiki/Vitamin" TargetMode="External"/><Relationship Id="rId14" Type="http://schemas.openxmlformats.org/officeDocument/2006/relationships/hyperlink" Target="https://en.wikipedia.org/wiki/Baby_food"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rticles/PMC2684040/#bib26"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cbi.nlm.nih.gov/pmc/articles/PMC2684040/#bib8"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2684040/#bib26"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ncbi.nlm.nih.gov/pmc/articles/PMC2684040/#bib22" TargetMode="External"/><Relationship Id="rId4" Type="http://schemas.openxmlformats.org/officeDocument/2006/relationships/hyperlink" Target="https://www.ncbi.nlm.nih.gov/pmc/articles/PMC2684040/#bib1"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pmc/articles/PMC2684040/#bib27"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ncbi.nlm.nih.gov/pmc/articles/PMC2684040/#bib8"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2684040/#bib2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bi.nlm.nih.gov/pmc/articles/PMC2684040/#bib2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ncbi.nlm.nih.gov/pmc/articles/PMC2684040/#bib26"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For 13 million years evolving humans learned with their animal peers that the normal, indeed the only, way for their offspring to thrive was for them to be breast fed with the appropriate mammalian milk as supplied. Keep the supply going for 2 to 7 years, keep them warm and dry, prevent marauding animals and other humans feasting on them, teach them how to survive generally and, Bob’s your uncle, you’ve passed on your genes to the next generation.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It wasn’t until sometime later that someone came up with the idea that those groups and individuals who managed this project best would last the distance while those who didn’t faded from view.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1</a:t>
            </a:fld>
            <a:endParaRPr lang="en-NZ"/>
          </a:p>
        </p:txBody>
      </p:sp>
    </p:spTree>
    <p:extLst>
      <p:ext uri="{BB962C8B-B14F-4D97-AF65-F5344CB8AC3E}">
        <p14:creationId xmlns:p14="http://schemas.microsoft.com/office/powerpoint/2010/main" val="65533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Recently, from children’s graves in Bavaria, archaeologists have found traces of animal milk in pottery from 450 to 1200 BCE. A variety of prehistoric pots have been identified with teat-shaped spouts and even shaped like an animal that seem to have been used for feeding young infants - or some cases possibly, the elderly!</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Many different devices were used to feed animal's milk to infants. Some of the devices found were made from wood, ceramics, and cows' horns. In fact, a perforated cow's horn was the most common type of feeding bottle during the Middle Ages. By the 1700s, many infant-feeding devices were made from pewter and silver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3"/>
              </a:rPr>
              <a:t>Weinberg, 1993</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2000"/>
              </a:spcBef>
              <a:spcAft>
                <a:spcPts val="2000"/>
              </a:spcAft>
            </a:pPr>
            <a:r>
              <a:rPr lang="en-NZ" sz="1800" dirty="0">
                <a:solidFill>
                  <a:srgbClr val="212121"/>
                </a:solidFill>
                <a:effectLst/>
                <a:latin typeface="Times New Roman" panose="02020603050405020304" pitchFamily="18" charset="0"/>
                <a:ea typeface="Times New Roman" panose="02020603050405020304" pitchFamily="18" charset="0"/>
              </a:rPr>
              <a:t>The end of the spout formed a knob in the shape of a small heart, with three to four small holes punched into it. A small rag was tied over the holes for the infant to play with and suck milk through (</a:t>
            </a:r>
            <a:r>
              <a:rPr lang="en-NZ" sz="1800" u="sng" dirty="0">
                <a:solidFill>
                  <a:srgbClr val="376FAA"/>
                </a:solidFill>
                <a:effectLst/>
                <a:latin typeface="Times New Roman" panose="02020603050405020304" pitchFamily="18" charset="0"/>
                <a:ea typeface="Times New Roman" panose="02020603050405020304" pitchFamily="18" charset="0"/>
                <a:hlinkClick r:id="rId4"/>
              </a:rPr>
              <a:t>Wickes, 1953d</a:t>
            </a:r>
            <a:r>
              <a:rPr lang="en-NZ" sz="1800" dirty="0">
                <a:solidFill>
                  <a:srgbClr val="212121"/>
                </a:solidFill>
                <a:effectLst/>
                <a:latin typeface="Times New Roman" panose="02020603050405020304" pitchFamily="18" charset="0"/>
                <a:ea typeface="Times New Roman" panose="02020603050405020304" pitchFamily="18" charset="0"/>
              </a:rPr>
              <a:t>). During the same era, rags, small pieces of linen cloth, and sponges were often used as a teat or nipple (</a:t>
            </a:r>
            <a:r>
              <a:rPr lang="en-NZ" sz="1800" u="sng" dirty="0">
                <a:solidFill>
                  <a:srgbClr val="376FAA"/>
                </a:solidFill>
                <a:effectLst/>
                <a:latin typeface="Times New Roman" panose="02020603050405020304" pitchFamily="18" charset="0"/>
                <a:ea typeface="Times New Roman" panose="02020603050405020304" pitchFamily="18" charset="0"/>
                <a:hlinkClick r:id="rId3"/>
              </a:rPr>
              <a:t>Weinberg, 1993</a:t>
            </a:r>
            <a:r>
              <a:rPr lang="en-NZ" sz="1800" dirty="0">
                <a:solidFill>
                  <a:srgbClr val="212121"/>
                </a:solidFill>
                <a:effectLst/>
                <a:latin typeface="Times New Roman" panose="02020603050405020304" pitchFamily="18" charset="0"/>
                <a:ea typeface="Times New Roman" panose="02020603050405020304" pitchFamily="18" charset="0"/>
              </a:rPr>
              <a:t>).</a:t>
            </a:r>
            <a:endParaRPr lang="en-NZ" sz="1800" dirty="0">
              <a:effectLst/>
              <a:latin typeface="Times New Roman" panose="02020603050405020304" pitchFamily="18" charset="0"/>
              <a:ea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10</a:t>
            </a:fld>
            <a:endParaRPr lang="en-NZ"/>
          </a:p>
        </p:txBody>
      </p:sp>
    </p:spTree>
    <p:extLst>
      <p:ext uri="{BB962C8B-B14F-4D97-AF65-F5344CB8AC3E}">
        <p14:creationId xmlns:p14="http://schemas.microsoft.com/office/powerpoint/2010/main" val="239725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0"/>
              </a:spcBef>
              <a:spcAft>
                <a:spcPts val="2000"/>
              </a:spcAft>
            </a:pPr>
            <a:r>
              <a:rPr lang="en-NZ" sz="1800" dirty="0">
                <a:solidFill>
                  <a:srgbClr val="212121"/>
                </a:solidFill>
                <a:effectLst/>
                <a:latin typeface="Times New Roman" panose="02020603050405020304" pitchFamily="18" charset="0"/>
                <a:ea typeface="Times New Roman" panose="02020603050405020304" pitchFamily="18" charset="0"/>
              </a:rPr>
              <a:t>Another feeding device used from the 16th to 18th centuries in Europe was a pap boat. The device was used to feed infants pap and panada. Pap consisted of bread soaked in water or milk </a:t>
            </a:r>
            <a:r>
              <a:rPr lang="en-NZ" sz="1800" dirty="0">
                <a:solidFill>
                  <a:schemeClr val="tx1"/>
                </a:solidFill>
                <a:effectLst/>
                <a:latin typeface="Times New Roman" panose="02020603050405020304" pitchFamily="18" charset="0"/>
                <a:ea typeface="Times New Roman" panose="02020603050405020304" pitchFamily="18" charset="0"/>
              </a:rPr>
              <a:t>(</a:t>
            </a:r>
            <a:r>
              <a:rPr lang="en-NZ" sz="1800" u="sng" dirty="0" err="1">
                <a:solidFill>
                  <a:srgbClr val="0563C1"/>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Radbill</a:t>
            </a:r>
            <a:r>
              <a:rPr lang="en-NZ" sz="1800" u="sng" dirty="0">
                <a:solidFill>
                  <a:schemeClr val="tx1"/>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 1981</a:t>
            </a:r>
            <a:r>
              <a:rPr lang="en-NZ" sz="1800" dirty="0">
                <a:solidFill>
                  <a:schemeClr val="tx1"/>
                </a:solidFill>
                <a:effectLst/>
                <a:latin typeface="Times New Roman" panose="02020603050405020304" pitchFamily="18" charset="0"/>
                <a:ea typeface="Times New Roman" panose="02020603050405020304" pitchFamily="18" charset="0"/>
              </a:rPr>
              <a:t>), and panada consisted of cereals cooked in broth (</a:t>
            </a:r>
            <a:r>
              <a:rPr lang="en-NZ" sz="1800" u="sng" dirty="0">
                <a:solidFill>
                  <a:schemeClr val="tx1"/>
                </a:solidFill>
                <a:effectLst/>
                <a:latin typeface="Times New Roman" panose="02020603050405020304" pitchFamily="18" charset="0"/>
                <a:ea typeface="Times New Roman" panose="02020603050405020304" pitchFamily="18" charset="0"/>
                <a:hlinkClick r:id="rId4">
                  <a:extLst>
                    <a:ext uri="{A12FA001-AC4F-418D-AE19-62706E023703}">
                      <ahyp:hlinkClr xmlns:ahyp="http://schemas.microsoft.com/office/drawing/2018/hyperlinkcolor" val="tx"/>
                    </a:ext>
                  </a:extLst>
                </a:hlinkClick>
              </a:rPr>
              <a:t>Wickes, 1953b</a:t>
            </a:r>
            <a:r>
              <a:rPr lang="en-NZ" sz="1800" dirty="0">
                <a:solidFill>
                  <a:schemeClr val="tx1"/>
                </a:solidFill>
                <a:effectLst/>
                <a:latin typeface="Times New Roman" panose="02020603050405020304" pitchFamily="18" charset="0"/>
                <a:ea typeface="Times New Roman" panose="02020603050405020304" pitchFamily="18" charset="0"/>
              </a:rPr>
              <a:t>). Both substances were used as a supplement to animal's milk, especially when the infant showed a failure to thrive. The pap boat included a spoon with a hollow stem so that the pap or panada could be blown down the infant's throat. Compared to breastfeeding, the use of the pap boat enabled the infant to receive food quickly and in much larger quantity during feeding (</a:t>
            </a:r>
            <a:r>
              <a:rPr lang="en-NZ" sz="1800" u="sng" dirty="0">
                <a:solidFill>
                  <a:schemeClr val="tx1"/>
                </a:solidFill>
                <a:effectLst/>
                <a:latin typeface="Times New Roman" panose="020206030504050203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Weinberg, 1993</a:t>
            </a:r>
            <a:r>
              <a:rPr lang="en-NZ" sz="1800" dirty="0">
                <a:solidFill>
                  <a:schemeClr val="tx1"/>
                </a:solidFill>
                <a:effectLst/>
                <a:latin typeface="Times New Roman" panose="02020603050405020304" pitchFamily="18" charset="0"/>
                <a:ea typeface="Times New Roman" panose="02020603050405020304" pitchFamily="18" charset="0"/>
              </a:rPr>
              <a:t>).</a:t>
            </a:r>
          </a:p>
          <a:p>
            <a:pPr>
              <a:spcBef>
                <a:spcPts val="2000"/>
              </a:spcBef>
              <a:spcAft>
                <a:spcPts val="2000"/>
              </a:spcAft>
            </a:pPr>
            <a:r>
              <a:rPr lang="en-NZ" sz="1800" dirty="0">
                <a:solidFill>
                  <a:schemeClr val="tx1"/>
                </a:solidFill>
                <a:effectLst/>
                <a:latin typeface="Times New Roman" panose="02020603050405020304" pitchFamily="18" charset="0"/>
                <a:ea typeface="Times New Roman" panose="02020603050405020304" pitchFamily="18" charset="0"/>
              </a:rPr>
              <a:t>Unfortunately, feeding bottles, pap boats, and teats during the 16th to18th centuries were difficult to clean. Subsequently, the build-up of bacteria made the feeding devices detrimental to the infant's health. In the early 19th century, the use of dirty feeding devices, combined with the lack of proper milk storage and sterilization, led to the death of one third of all artificially fed infants during their first year of life (</a:t>
            </a:r>
            <a:r>
              <a:rPr lang="en-NZ" sz="1800" u="sng" dirty="0">
                <a:solidFill>
                  <a:schemeClr val="tx1"/>
                </a:solidFill>
                <a:effectLst/>
                <a:latin typeface="Times New Roman" panose="020206030504050203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Weinberg, 1993</a:t>
            </a:r>
            <a:r>
              <a:rPr lang="en-NZ" sz="1800" dirty="0">
                <a:solidFill>
                  <a:schemeClr val="tx1"/>
                </a:solidFill>
                <a:effectLst/>
                <a:latin typeface="Times New Roman" panose="02020603050405020304" pitchFamily="18" charset="0"/>
                <a:ea typeface="Times New Roman" panose="02020603050405020304" pitchFamily="18" charset="0"/>
              </a:rPr>
              <a:t>).</a:t>
            </a: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11</a:t>
            </a:fld>
            <a:endParaRPr lang="en-NZ"/>
          </a:p>
        </p:txBody>
      </p:sp>
    </p:spTree>
    <p:extLst>
      <p:ext uri="{BB962C8B-B14F-4D97-AF65-F5344CB8AC3E}">
        <p14:creationId xmlns:p14="http://schemas.microsoft.com/office/powerpoint/2010/main" val="2256899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Times New Roman" panose="02020603050405020304" pitchFamily="18" charset="0"/>
                <a:ea typeface="Times New Roman" panose="02020603050405020304" pitchFamily="18" charset="0"/>
              </a:rPr>
              <a:t>Other mammals, presumably the ones in your flocks: sheep, goats, horses, </a:t>
            </a:r>
            <a:r>
              <a:rPr lang="en-NZ" sz="1800">
                <a:effectLst/>
                <a:latin typeface="Times New Roman" panose="02020603050405020304" pitchFamily="18" charset="0"/>
                <a:ea typeface="Times New Roman" panose="02020603050405020304" pitchFamily="18" charset="0"/>
              </a:rPr>
              <a:t>camels.</a:t>
            </a:r>
          </a:p>
          <a:p>
            <a:endParaRPr lang="en-NZ" sz="1800">
              <a:effectLst/>
              <a:latin typeface="Times New Roman" panose="02020603050405020304" pitchFamily="18" charset="0"/>
              <a:ea typeface="Times New Roman" panose="02020603050405020304" pitchFamily="18" charset="0"/>
            </a:endParaRPr>
          </a:p>
          <a:p>
            <a:r>
              <a:rPr lang="en-NZ" sz="1800">
                <a:effectLst/>
                <a:latin typeface="Times New Roman" panose="02020603050405020304" pitchFamily="18" charset="0"/>
                <a:ea typeface="Times New Roman" panose="02020603050405020304" pitchFamily="18" charset="0"/>
              </a:rPr>
              <a:t>All </a:t>
            </a:r>
            <a:r>
              <a:rPr lang="en-NZ" sz="1800" dirty="0">
                <a:effectLst/>
                <a:latin typeface="Times New Roman" panose="02020603050405020304" pitchFamily="18" charset="0"/>
                <a:ea typeface="Times New Roman" panose="02020603050405020304" pitchFamily="18" charset="0"/>
              </a:rPr>
              <a:t>of these various animals have been used up until current times. </a:t>
            </a:r>
            <a:r>
              <a:rPr lang="en-NZ" sz="1800" dirty="0" err="1">
                <a:effectLst/>
                <a:latin typeface="Times New Roman" panose="02020603050405020304" pitchFamily="18" charset="0"/>
                <a:ea typeface="Times New Roman" panose="02020603050405020304" pitchFamily="18" charset="0"/>
              </a:rPr>
              <a:t>Eg</a:t>
            </a:r>
            <a:r>
              <a:rPr lang="en-NZ" sz="1800" dirty="0">
                <a:effectLst/>
                <a:latin typeface="Times New Roman" panose="02020603050405020304" pitchFamily="18" charset="0"/>
                <a:ea typeface="Times New Roman" panose="02020603050405020304" pitchFamily="18" charset="0"/>
              </a:rPr>
              <a:t>, a recent study on infants fed on camel milk in the Horn of Africa showed that they did much better than those who did not have access to it. I’m not sure how much compounding factors were taken into account - I assume you’d have to be relatively well-off to have access to a camel. I think, in fact they looked at separate population groups who did or did not have camels.</a:t>
            </a:r>
          </a:p>
        </p:txBody>
      </p:sp>
      <p:sp>
        <p:nvSpPr>
          <p:cNvPr id="4" name="Slide Number Placeholder 3"/>
          <p:cNvSpPr>
            <a:spLocks noGrp="1"/>
          </p:cNvSpPr>
          <p:nvPr>
            <p:ph type="sldNum" sz="quarter" idx="5"/>
          </p:nvPr>
        </p:nvSpPr>
        <p:spPr/>
        <p:txBody>
          <a:bodyPr/>
          <a:lstStyle/>
          <a:p>
            <a:fld id="{5BE91AC2-2715-435E-83E0-47142D78646F}" type="slidenum">
              <a:rPr lang="en-NZ" smtClean="0"/>
              <a:t>12</a:t>
            </a:fld>
            <a:endParaRPr lang="en-NZ"/>
          </a:p>
        </p:txBody>
      </p:sp>
    </p:spTree>
    <p:extLst>
      <p:ext uri="{BB962C8B-B14F-4D97-AF65-F5344CB8AC3E}">
        <p14:creationId xmlns:p14="http://schemas.microsoft.com/office/powerpoint/2010/main" val="163597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a:effectLst/>
                <a:latin typeface="Times New Roman" panose="02020603050405020304" pitchFamily="18" charset="0"/>
                <a:ea typeface="Times New Roman" panose="02020603050405020304" pitchFamily="18" charset="0"/>
                <a:cs typeface="Times New Roman" panose="02020603050405020304" pitchFamily="18" charset="0"/>
              </a:rPr>
              <a:t>An early option from the origins of Classical Rome was Romulus and Remus being fed by a wolf. Suitably heroic and good for your image, but you don’t have to believe everything you hear! </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a:effectLst/>
                <a:latin typeface="Times New Roman" panose="02020603050405020304" pitchFamily="18" charset="0"/>
                <a:ea typeface="Times New Roman" panose="02020603050405020304" pitchFamily="18" charset="0"/>
                <a:cs typeface="Times New Roman" panose="02020603050405020304" pitchFamily="18" charset="0"/>
              </a:rPr>
              <a:t>On the other hand…..</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13</a:t>
            </a:fld>
            <a:endParaRPr lang="en-NZ"/>
          </a:p>
        </p:txBody>
      </p:sp>
    </p:spTree>
    <p:extLst>
      <p:ext uri="{BB962C8B-B14F-4D97-AF65-F5344CB8AC3E}">
        <p14:creationId xmlns:p14="http://schemas.microsoft.com/office/powerpoint/2010/main" val="3613346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Rather than milk your goat and pass the milk on to your baby, people developed ways of bypassing the middleman. I understand a well-trained goat would come into the nursery, park itself over the baby’s crib and offer a teat without a second thought. It sounds a bit like a completely automated milking system on a farm in Ireland where cows would toddle off to the milking shed when they wanted to, and AI would do the rest. I believe goats involved in this activity was the origin of the term: ‘nanny goat’.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E91AC2-2715-435E-83E0-47142D78646F}" type="slidenum">
              <a:rPr lang="en-NZ" smtClean="0"/>
              <a:t>14</a:t>
            </a:fld>
            <a:endParaRPr lang="en-NZ"/>
          </a:p>
        </p:txBody>
      </p:sp>
    </p:spTree>
    <p:extLst>
      <p:ext uri="{BB962C8B-B14F-4D97-AF65-F5344CB8AC3E}">
        <p14:creationId xmlns:p14="http://schemas.microsoft.com/office/powerpoint/2010/main" val="322056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Times New Roman" panose="02020603050405020304" pitchFamily="18" charset="0"/>
                <a:ea typeface="Times New Roman" panose="02020603050405020304" pitchFamily="18" charset="0"/>
              </a:rPr>
              <a:t>In some orphanages where there weren’t enough goats, ponies could be used as alternatives</a:t>
            </a:r>
            <a:endParaRPr lang="en-NZ" dirty="0"/>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15</a:t>
            </a:fld>
            <a:endParaRPr lang="en-NZ"/>
          </a:p>
        </p:txBody>
      </p:sp>
    </p:spTree>
    <p:extLst>
      <p:ext uri="{BB962C8B-B14F-4D97-AF65-F5344CB8AC3E}">
        <p14:creationId xmlns:p14="http://schemas.microsoft.com/office/powerpoint/2010/main" val="2808921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A word of warning: in Germany, in 1724 a very hairy young man, Wild Peter, became famous and his hirsute appearance was said to be because he had been fed by a bear and the prevailing understanding was that such babies took on the characteristics of the animal </a:t>
            </a:r>
            <a:r>
              <a:rPr lang="en-NZ"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feeding them. This unfortunate young man was taken off to England by George I  and used as a curiosity for public display until they got tired of it. He is actually </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suspected to be the chromosomal disorder </a:t>
            </a:r>
            <a:r>
              <a:rPr lang="en-NZ" sz="180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tooltip="Pitt–Hopkins syndrome">
                  <a:extLst>
                    <a:ext uri="{A12FA001-AC4F-418D-AE19-62706E023703}">
                      <ahyp:hlinkClr xmlns:ahyp="http://schemas.microsoft.com/office/drawing/2018/hyperlinkcolor" val="tx"/>
                    </a:ext>
                  </a:extLst>
                </a:hlinkClick>
              </a:rPr>
              <a:t>Pitt–Hopkins syndrome</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condition identified only in 1978, nearly 200 years after Peter's death. Various physical attributes of Peter's which are evident in the Kensington Palace portrait have been matched to the condition, such as his curvy "</a:t>
            </a:r>
            <a:r>
              <a:rPr lang="en-NZ" sz="180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4" tooltip="Cupid's bow">
                  <a:extLst>
                    <a:ext uri="{A12FA001-AC4F-418D-AE19-62706E023703}">
                      <ahyp:hlinkClr xmlns:ahyp="http://schemas.microsoft.com/office/drawing/2018/hyperlinkcolor" val="tx"/>
                    </a:ext>
                  </a:extLst>
                </a:hlinkClick>
              </a:rPr>
              <a:t>Cupid's bow</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lips, his short stature, his coarse, curly hair, drooping eyelids and thick lips </a:t>
            </a:r>
            <a:r>
              <a:rPr lang="en-NZ"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which I have never heard.</a:t>
            </a:r>
            <a:endPar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16</a:t>
            </a:fld>
            <a:endParaRPr lang="en-NZ"/>
          </a:p>
        </p:txBody>
      </p:sp>
    </p:spTree>
    <p:extLst>
      <p:ext uri="{BB962C8B-B14F-4D97-AF65-F5344CB8AC3E}">
        <p14:creationId xmlns:p14="http://schemas.microsoft.com/office/powerpoint/2010/main" val="3776977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Politics also comes into the story of breast feeding. There’s a famous picture of the symbol of the French State honouring the Second Republic feeding two hefty toddlers! Was Daumier’s tongue firmly in his cheek?</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17</a:t>
            </a:fld>
            <a:endParaRPr lang="en-NZ"/>
          </a:p>
        </p:txBody>
      </p:sp>
    </p:spTree>
    <p:extLst>
      <p:ext uri="{BB962C8B-B14F-4D97-AF65-F5344CB8AC3E}">
        <p14:creationId xmlns:p14="http://schemas.microsoft.com/office/powerpoint/2010/main" val="1672857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We have talked about human babies being fed by animals, but the opposite saw a fashion as well.</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Other fashions - one idea was to firm up your nipples prior to childbirth so that you were ready for the onslaught of the newborn.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18</a:t>
            </a:fld>
            <a:endParaRPr lang="en-NZ"/>
          </a:p>
        </p:txBody>
      </p:sp>
    </p:spTree>
    <p:extLst>
      <p:ext uri="{BB962C8B-B14F-4D97-AF65-F5344CB8AC3E}">
        <p14:creationId xmlns:p14="http://schemas.microsoft.com/office/powerpoint/2010/main" val="2271031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Initially animal milks were used unchanged, but there must have been some awareness that they were not absolutely appropriate for human babies. Some would be too rich with high fat content, some might seem too watery, whatever. Somewhere along the line people started making up mixtures, often with an animal milk base and adapting that. One of the first recorded was a Roman recipe: </a:t>
            </a: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if no wet nurse were available, a mixture of Goat’s milk diluted with water and honey added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Dry nursing in 17</a:t>
            </a:r>
            <a:r>
              <a:rPr lang="en-NZ"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and 18</a:t>
            </a:r>
            <a:r>
              <a:rPr lang="en-NZ"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century ?mixture used. In 1688 it was mandated for the infant Prince of Wales, until after 7 weeks of starvation he was rescued by a wet nurse.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 the 18th century, the first chemical analyses of human milk and animal's milk began to appear. Jean Charles Des-</a:t>
            </a:r>
            <a:r>
              <a:rPr lang="en-N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Essartz</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published his </a:t>
            </a:r>
            <a:r>
              <a:rPr lang="en-NZ"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Treatise of Physical Upbringing of Children</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1760, which discussed and compared the composition of human milk to that of the cow, sheep, ass, mare, and goat. Based on chemical characteristics, Des-</a:t>
            </a:r>
            <a:r>
              <a:rPr lang="en-N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Essartz</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justified human milk as the best source of infant nutrition. With mother's milk as the ideal, many scientists tried to formulate nonhuman milk to resemble human milk (</a:t>
            </a:r>
            <a:r>
              <a:rPr lang="en-NZ" sz="1800"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Radbill</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1981</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1865, chemist Justus von Liebig developed, patented, and marketed an infant food, first in a liquid form and then in a powdered form for better preservation. Liebig's formula—consisting of cow's milk, wheat and malt flour, and potassium bicarbonate—was considered the perfect infant food (</a:t>
            </a:r>
            <a:r>
              <a:rPr lang="en-NZ" sz="1800"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Radbill</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1981</a:t>
            </a:r>
            <a:r>
              <a:rPr lang="en-N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E91AC2-2715-435E-83E0-47142D78646F}" type="slidenum">
              <a:rPr lang="en-NZ" smtClean="0"/>
              <a:t>19</a:t>
            </a:fld>
            <a:endParaRPr lang="en-NZ"/>
          </a:p>
        </p:txBody>
      </p:sp>
    </p:spTree>
    <p:extLst>
      <p:ext uri="{BB962C8B-B14F-4D97-AF65-F5344CB8AC3E}">
        <p14:creationId xmlns:p14="http://schemas.microsoft.com/office/powerpoint/2010/main" val="174111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In general the idea caught on and we see numerous references to breast feeding in the literature of the day </a:t>
            </a:r>
            <a:r>
              <a:rPr lang="en-NZ" sz="1800" dirty="0" err="1">
                <a:effectLst/>
                <a:latin typeface="Times New Roman" panose="02020603050405020304" pitchFamily="18" charset="0"/>
                <a:ea typeface="Times New Roman" panose="02020603050405020304" pitchFamily="18" charset="0"/>
                <a:cs typeface="Times New Roman" panose="02020603050405020304" pitchFamily="18" charset="0"/>
              </a:rPr>
              <a:t>eg.</a:t>
            </a: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This gold statue in the </a:t>
            </a:r>
            <a:r>
              <a:rPr lang="en-NZ" sz="1800" dirty="0" err="1">
                <a:effectLst/>
                <a:latin typeface="Times New Roman" panose="02020603050405020304" pitchFamily="18" charset="0"/>
                <a:ea typeface="Times New Roman" panose="02020603050405020304" pitchFamily="18" charset="0"/>
                <a:cs typeface="Times New Roman" panose="02020603050405020304" pitchFamily="18" charset="0"/>
              </a:rPr>
              <a:t>Anchara</a:t>
            </a: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Museum of Ancient Civilisation. </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It is unarguably accepted that breast feeding is the most appropriate method of feeding human babies – except that I discovered once that it isn’t. I was involved some years ago with a mother who said that her milk was no good for her baby. Not quite believing her, I got a sample and sure enough, it had no fat in it and looked just like thin egg white. She had this genetic abnormality as did her own mother. I’m not aware of this as a common problem so the adage that “breast is best” seems a reasonably secure axiom.</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a:t>
            </a:fld>
            <a:endParaRPr lang="en-NZ"/>
          </a:p>
        </p:txBody>
      </p:sp>
    </p:spTree>
    <p:extLst>
      <p:ext uri="{BB962C8B-B14F-4D97-AF65-F5344CB8AC3E}">
        <p14:creationId xmlns:p14="http://schemas.microsoft.com/office/powerpoint/2010/main" val="2729867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solidFill>
                  <a:srgbClr val="212121"/>
                </a:solidFill>
                <a:effectLst/>
                <a:latin typeface="Times New Roman" panose="02020603050405020304" pitchFamily="18" charset="0"/>
                <a:ea typeface="Calibri" panose="020F0502020204030204" pitchFamily="34" charset="0"/>
              </a:rPr>
              <a:t>One of the least satisfactory designs of milk bottle - too difficult to clean properly.</a:t>
            </a:r>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20</a:t>
            </a:fld>
            <a:endParaRPr lang="en-NZ"/>
          </a:p>
        </p:txBody>
      </p:sp>
    </p:spTree>
    <p:extLst>
      <p:ext uri="{BB962C8B-B14F-4D97-AF65-F5344CB8AC3E}">
        <p14:creationId xmlns:p14="http://schemas.microsoft.com/office/powerpoint/2010/main" val="522702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Various types of bottle were developed, none were sterilised, some were washed! One was known as The Killer or The Murderer but very popular in spite of condemnation from most doctors. </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Stevens et al: In the early 19</a:t>
            </a:r>
            <a:r>
              <a:rPr lang="en-NZ" sz="1800" baseline="300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century, 1/3 of all artificially fed infants died in the first year because of dirty bottles, poor milk storage, etc.</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rPr>
              <a:t>Later the banana model was developed that was easier to wash with an opening at both ends. Teats were difficult until India rubber came along in 1845</a:t>
            </a:r>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21</a:t>
            </a:fld>
            <a:endParaRPr lang="en-NZ"/>
          </a:p>
        </p:txBody>
      </p:sp>
    </p:spTree>
    <p:extLst>
      <p:ext uri="{BB962C8B-B14F-4D97-AF65-F5344CB8AC3E}">
        <p14:creationId xmlns:p14="http://schemas.microsoft.com/office/powerpoint/2010/main" val="2847751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Pyrex glass had been developed and bottles became available in 1922 that could be boiled and properly sterilised.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22</a:t>
            </a:fld>
            <a:endParaRPr lang="en-NZ"/>
          </a:p>
        </p:txBody>
      </p:sp>
    </p:spTree>
    <p:extLst>
      <p:ext uri="{BB962C8B-B14F-4D97-AF65-F5344CB8AC3E}">
        <p14:creationId xmlns:p14="http://schemas.microsoft.com/office/powerpoint/2010/main" val="4146267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Subsequently of course plastic took over with modern array of different bottles that could provide a different one each day for a lifetime - which seems a bit pointless unless perhaps if we need one again in our old age.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23</a:t>
            </a:fld>
            <a:endParaRPr lang="en-NZ"/>
          </a:p>
        </p:txBody>
      </p:sp>
    </p:spTree>
    <p:extLst>
      <p:ext uri="{BB962C8B-B14F-4D97-AF65-F5344CB8AC3E}">
        <p14:creationId xmlns:p14="http://schemas.microsoft.com/office/powerpoint/2010/main" val="64876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err="1">
                <a:effectLst/>
                <a:latin typeface="Times New Roman" panose="02020603050405020304" pitchFamily="18" charset="0"/>
                <a:ea typeface="Times New Roman" panose="02020603050405020304" pitchFamily="18" charset="0"/>
              </a:rPr>
              <a:t>Truby</a:t>
            </a:r>
            <a:r>
              <a:rPr lang="en-NZ" sz="1800" dirty="0">
                <a:effectLst/>
                <a:latin typeface="Times New Roman" panose="02020603050405020304" pitchFamily="18" charset="0"/>
                <a:ea typeface="Times New Roman" panose="02020603050405020304" pitchFamily="18" charset="0"/>
              </a:rPr>
              <a:t> King devised the Plunket recipe that many of us were raised on.    </a:t>
            </a:r>
          </a:p>
          <a:p>
            <a:endParaRPr lang="en-NZ" sz="1800" dirty="0">
              <a:effectLst/>
              <a:latin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24</a:t>
            </a:fld>
            <a:endParaRPr lang="en-NZ"/>
          </a:p>
        </p:txBody>
      </p:sp>
    </p:spTree>
    <p:extLst>
      <p:ext uri="{BB962C8B-B14F-4D97-AF65-F5344CB8AC3E}">
        <p14:creationId xmlns:p14="http://schemas.microsoft.com/office/powerpoint/2010/main" val="2392077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The onerous duties of motherhood increased with the baby's birth. King and Plunket demanded 'Regularity of all Habits', 'clock-work regularity of feeding', 'regularity of bathing and sleeping', and mothers must not allow '10 o'clock in the morning [to] pass without getting baby's bowels to move. . . .'48 The rhythms of the clock defined scientific regularity. If the child cried at any unspecified time it had to be ignored. The baby had to eat, excrete, sleep, and be washing according to the clock. The weight and length of the baby, which the mother had to measure weekly (often under the alert eye of the Plunket nurse), indicated how faithfully the Society's disciplines had been observed. It goes without saying, of course, that babies had to be breast fed or else the 'child suffers a more or less serious wrong'. 'The normal woman is designed for the complete nursing of twins', King maintained.4 ' Toilet training had to be commenced within the first six weeks. Babies had to be fed once every four hours during the day and ignored at night. 'A baby cannot be expected to thrive if its mother is not regular and punctual in the matter of bathing, feeding, and putting her infant to rest. . . .' And the baby thrived only because it had learned to be obedient to the mother, the Society, the dictates of science and the imperatives of time as defined in a capitalist society.  										Erik Olsen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25</a:t>
            </a:fld>
            <a:endParaRPr lang="en-NZ"/>
          </a:p>
        </p:txBody>
      </p:sp>
    </p:spTree>
    <p:extLst>
      <p:ext uri="{BB962C8B-B14F-4D97-AF65-F5344CB8AC3E}">
        <p14:creationId xmlns:p14="http://schemas.microsoft.com/office/powerpoint/2010/main" val="2506339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The basic brew, however is familiar in that it was the recipe recommended by Dr </a:t>
            </a:r>
            <a:r>
              <a:rPr lang="en-NZ" sz="1800" dirty="0" err="1">
                <a:effectLst/>
                <a:latin typeface="Times New Roman" panose="02020603050405020304" pitchFamily="18" charset="0"/>
                <a:ea typeface="Calibri" panose="020F0502020204030204" pitchFamily="34" charset="0"/>
                <a:cs typeface="Times New Roman" panose="02020603050405020304" pitchFamily="18" charset="0"/>
              </a:rPr>
              <a:t>Truby</a:t>
            </a: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 King for the Plunket Society in the1920’s.  In fact, in the 1970’s, the standard infant formula was still cow’s milk, diluted two to one with water and with sugar added in the form of lactose (</a:t>
            </a:r>
            <a:r>
              <a:rPr lang="en-NZ" sz="1800" dirty="0" err="1">
                <a:effectLst/>
                <a:latin typeface="Times New Roman" panose="02020603050405020304" pitchFamily="18" charset="0"/>
                <a:ea typeface="Calibri" panose="020F0502020204030204" pitchFamily="34" charset="0"/>
                <a:cs typeface="Times New Roman" panose="02020603050405020304" pitchFamily="18" charset="0"/>
              </a:rPr>
              <a:t>Karilac</a:t>
            </a:r>
            <a:r>
              <a:rPr lang="en-NZ" sz="1800" dirty="0">
                <a:effectLst/>
                <a:latin typeface="Times New Roman" panose="02020603050405020304" pitchFamily="18" charset="0"/>
                <a:ea typeface="Calibri" panose="020F0502020204030204" pitchFamily="34" charset="0"/>
                <a:cs typeface="Times New Roman" panose="02020603050405020304" pitchFamily="18" charset="0"/>
              </a:rPr>
              <a:t> supplied by the Plunket Society).  It was not until the early 1980’s that commercially available formulae started to be used and became almost universal over the 1990’s.  A Kerr</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26</a:t>
            </a:fld>
            <a:endParaRPr lang="en-NZ"/>
          </a:p>
        </p:txBody>
      </p:sp>
    </p:spTree>
    <p:extLst>
      <p:ext uri="{BB962C8B-B14F-4D97-AF65-F5344CB8AC3E}">
        <p14:creationId xmlns:p14="http://schemas.microsoft.com/office/powerpoint/2010/main" val="1311910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Jim Watt’s practical advice in 1961.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27</a:t>
            </a:fld>
            <a:endParaRPr lang="en-NZ"/>
          </a:p>
        </p:txBody>
      </p:sp>
    </p:spTree>
    <p:extLst>
      <p:ext uri="{BB962C8B-B14F-4D97-AF65-F5344CB8AC3E}">
        <p14:creationId xmlns:p14="http://schemas.microsoft.com/office/powerpoint/2010/main" val="1505358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My thoughts on test weighing: the metrification of weights and measures in the 1970s was one of the big advances for breast feeding that occurred in my time. Why? You may ask. The bar scales we used for test weighing had previously been marked in ounces. With metrification, the same bar and scales were used but the scale on the bar was simply changed to decagrams – roughly the equivalent of a third of an ounce. Such was the confusion that resulted from an unheard of weight that eventually test weighing was stopped and mums were left to get on with feeding their babies without being put off by spurious ‘science’.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28</a:t>
            </a:fld>
            <a:endParaRPr lang="en-NZ"/>
          </a:p>
        </p:txBody>
      </p:sp>
    </p:spTree>
    <p:extLst>
      <p:ext uri="{BB962C8B-B14F-4D97-AF65-F5344CB8AC3E}">
        <p14:creationId xmlns:p14="http://schemas.microsoft.com/office/powerpoint/2010/main" val="3284217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Modern infant formulas - as per slide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Manufacturers state that the composition of infant formula is designed to be roughly based on a human mother's milk at approximately one to three months postpartum; however, there are significant differences in the </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nutrient content of these products. The most commonly used infant formulas contain purified cow's milk </a:t>
            </a:r>
            <a:r>
              <a:rPr lang="en-NZ" sz="1800" u="sng"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3" tooltip="Whey">
                  <a:extLst>
                    <a:ext uri="{A12FA001-AC4F-418D-AE19-62706E023703}">
                      <ahyp:hlinkClr xmlns:ahyp="http://schemas.microsoft.com/office/drawing/2018/hyperlinkcolor" val="tx"/>
                    </a:ext>
                  </a:extLst>
                </a:hlinkClick>
              </a:rPr>
              <a:t>whey</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and </a:t>
            </a:r>
            <a:r>
              <a:rPr lang="en-NZ" sz="180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4" tooltip="Casein">
                  <a:extLst>
                    <a:ext uri="{A12FA001-AC4F-418D-AE19-62706E023703}">
                      <ahyp:hlinkClr xmlns:ahyp="http://schemas.microsoft.com/office/drawing/2018/hyperlinkcolor" val="tx"/>
                    </a:ext>
                  </a:extLst>
                </a:hlinkClick>
              </a:rPr>
              <a:t>casein</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as a </a:t>
            </a:r>
            <a:r>
              <a:rPr lang="en-NZ" sz="180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5" tooltip="Protein">
                  <a:extLst>
                    <a:ext uri="{A12FA001-AC4F-418D-AE19-62706E023703}">
                      <ahyp:hlinkClr xmlns:ahyp="http://schemas.microsoft.com/office/drawing/2018/hyperlinkcolor" val="tx"/>
                    </a:ext>
                  </a:extLst>
                </a:hlinkClick>
              </a:rPr>
              <a:t>protein</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source, a blend of </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vegetable oils</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as a fat source, </a:t>
            </a:r>
            <a:r>
              <a:rPr lang="en-NZ" sz="180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7" tooltip="Lactose">
                  <a:extLst>
                    <a:ext uri="{A12FA001-AC4F-418D-AE19-62706E023703}">
                      <ahyp:hlinkClr xmlns:ahyp="http://schemas.microsoft.com/office/drawing/2018/hyperlinkcolor" val="tx"/>
                    </a:ext>
                  </a:extLst>
                </a:hlinkClick>
              </a:rPr>
              <a:t>lactose</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as a </a:t>
            </a:r>
            <a:r>
              <a:rPr lang="en-NZ" sz="180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8" tooltip="Carbohydrate">
                  <a:extLst>
                    <a:ext uri="{A12FA001-AC4F-418D-AE19-62706E023703}">
                      <ahyp:hlinkClr xmlns:ahyp="http://schemas.microsoft.com/office/drawing/2018/hyperlinkcolor" val="tx"/>
                    </a:ext>
                  </a:extLst>
                </a:hlinkClick>
              </a:rPr>
              <a:t>carbohydrate</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source, a </a:t>
            </a:r>
            <a:r>
              <a:rPr lang="en-NZ" sz="180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9" tooltip="Vitamin">
                  <a:extLst>
                    <a:ext uri="{A12FA001-AC4F-418D-AE19-62706E023703}">
                      <ahyp:hlinkClr xmlns:ahyp="http://schemas.microsoft.com/office/drawing/2018/hyperlinkcolor" val="tx"/>
                    </a:ext>
                  </a:extLst>
                </a:hlinkClick>
              </a:rPr>
              <a:t>vitamin</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-mineral mix, and other ingredients depending on the manufacturer.</a:t>
            </a:r>
            <a:r>
              <a:rPr lang="en-NZ" sz="1800" u="none" strike="noStrike"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[3]</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Modern infant formulas also contain </a:t>
            </a:r>
            <a:r>
              <a:rPr lang="en-NZ" sz="180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11" tooltip="Human milk oligosaccharide">
                  <a:extLst>
                    <a:ext uri="{A12FA001-AC4F-418D-AE19-62706E023703}">
                      <ahyp:hlinkClr xmlns:ahyp="http://schemas.microsoft.com/office/drawing/2018/hyperlinkcolor" val="tx"/>
                    </a:ext>
                  </a:extLst>
                </a:hlinkClick>
              </a:rPr>
              <a:t>human milk oligosaccharides</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which are beneficial for immune development and a healthy gut microbiota in babies. In addition, there are </a:t>
            </a:r>
            <a:r>
              <a:rPr lang="en-NZ" sz="180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12" tooltip="Soy-based infant formula">
                  <a:extLst>
                    <a:ext uri="{A12FA001-AC4F-418D-AE19-62706E023703}">
                      <ahyp:hlinkClr xmlns:ahyp="http://schemas.microsoft.com/office/drawing/2018/hyperlinkcolor" val="tx"/>
                    </a:ext>
                  </a:extLst>
                </a:hlinkClick>
              </a:rPr>
              <a:t>infant formulas using soybean</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as a protein source in place of cow's milk (mostly in the United States and Great Britain) and formulas using protein hydrolysed into its component amino acids for infants who are allergic to other proteins. An upswing in </a:t>
            </a:r>
            <a:r>
              <a:rPr lang="en-NZ" sz="180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13" tooltip="Breastfeeding">
                  <a:extLst>
                    <a:ext uri="{A12FA001-AC4F-418D-AE19-62706E023703}">
                      <ahyp:hlinkClr xmlns:ahyp="http://schemas.microsoft.com/office/drawing/2018/hyperlinkcolor" val="tx"/>
                    </a:ext>
                  </a:extLst>
                </a:hlinkClick>
              </a:rPr>
              <a:t>breastfeeding</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in many countries has been accompanied by a deferment in the average age of introduction of </a:t>
            </a:r>
            <a:r>
              <a:rPr lang="en-NZ" sz="180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14" tooltip="Baby food">
                  <a:extLst>
                    <a:ext uri="{A12FA001-AC4F-418D-AE19-62706E023703}">
                      <ahyp:hlinkClr xmlns:ahyp="http://schemas.microsoft.com/office/drawing/2018/hyperlinkcolor" val="tx"/>
                    </a:ext>
                  </a:extLst>
                </a:hlinkClick>
              </a:rPr>
              <a:t>baby foods</a:t>
            </a:r>
            <a:r>
              <a:rPr lang="en-NZ" sz="1800" u="non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(including cow's milk), resulting in both increased breastfeeding and increased use of infant formula between the ages of 3- and 12-months.</a:t>
            </a:r>
            <a:endParaRPr lang="en-NZ"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29</a:t>
            </a:fld>
            <a:endParaRPr lang="en-NZ"/>
          </a:p>
        </p:txBody>
      </p:sp>
    </p:spTree>
    <p:extLst>
      <p:ext uri="{BB962C8B-B14F-4D97-AF65-F5344CB8AC3E}">
        <p14:creationId xmlns:p14="http://schemas.microsoft.com/office/powerpoint/2010/main" val="35654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solidFill>
                  <a:srgbClr val="212121"/>
                </a:solidFill>
                <a:effectLst/>
                <a:latin typeface="Times New Roman" panose="02020603050405020304" pitchFamily="18" charset="0"/>
                <a:ea typeface="Times New Roman" panose="02020603050405020304" pitchFamily="18" charset="0"/>
              </a:rPr>
              <a:t>Breastfeeding was not always possible, however, due to lactation failure of the mother (</a:t>
            </a:r>
            <a:r>
              <a:rPr lang="en-NZ" sz="1800" u="sng" dirty="0">
                <a:solidFill>
                  <a:srgbClr val="376FAA"/>
                </a:solidFill>
                <a:effectLst/>
                <a:latin typeface="Times New Roman" panose="02020603050405020304" pitchFamily="18" charset="0"/>
                <a:ea typeface="Times New Roman" panose="02020603050405020304" pitchFamily="18" charset="0"/>
                <a:hlinkClick r:id="rId3"/>
              </a:rPr>
              <a:t>Wickes, 1953a</a:t>
            </a:r>
            <a:r>
              <a:rPr lang="en-NZ" sz="1800" dirty="0">
                <a:solidFill>
                  <a:srgbClr val="212121"/>
                </a:solidFill>
                <a:effectLst/>
                <a:latin typeface="Times New Roman" panose="02020603050405020304" pitchFamily="18" charset="0"/>
                <a:ea typeface="Times New Roman" panose="02020603050405020304" pitchFamily="18" charset="0"/>
              </a:rPr>
              <a:t>) or to the mother dying from childbirth (</a:t>
            </a:r>
            <a:r>
              <a:rPr lang="en-NZ" sz="1800" u="sng" dirty="0" err="1">
                <a:solidFill>
                  <a:srgbClr val="376FAA"/>
                </a:solidFill>
                <a:effectLst/>
                <a:latin typeface="Times New Roman" panose="02020603050405020304" pitchFamily="18" charset="0"/>
                <a:ea typeface="Times New Roman" panose="02020603050405020304" pitchFamily="18" charset="0"/>
                <a:hlinkClick r:id="rId4"/>
              </a:rPr>
              <a:t>Fildes</a:t>
            </a:r>
            <a:r>
              <a:rPr lang="en-NZ" sz="1800" u="sng" dirty="0">
                <a:solidFill>
                  <a:srgbClr val="376FAA"/>
                </a:solidFill>
                <a:effectLst/>
                <a:latin typeface="Times New Roman" panose="02020603050405020304" pitchFamily="18" charset="0"/>
                <a:ea typeface="Times New Roman" panose="02020603050405020304" pitchFamily="18" charset="0"/>
                <a:hlinkClick r:id="rId4"/>
              </a:rPr>
              <a:t>, 1986</a:t>
            </a:r>
            <a:r>
              <a:rPr lang="en-NZ" sz="1800" dirty="0">
                <a:solidFill>
                  <a:srgbClr val="212121"/>
                </a:solidFill>
                <a:effectLst/>
                <a:latin typeface="Times New Roman" panose="02020603050405020304" pitchFamily="18" charset="0"/>
                <a:ea typeface="Times New Roman" panose="02020603050405020304" pitchFamily="18" charset="0"/>
              </a:rPr>
              <a:t>). Lactation failure is mentioned in the earliest medical </a:t>
            </a:r>
            <a:r>
              <a:rPr lang="en-NZ" sz="1800" dirty="0" err="1">
                <a:solidFill>
                  <a:srgbClr val="212121"/>
                </a:solidFill>
                <a:effectLst/>
                <a:latin typeface="Times New Roman" panose="02020603050405020304" pitchFamily="18" charset="0"/>
                <a:ea typeface="Times New Roman" panose="02020603050405020304" pitchFamily="18" charset="0"/>
              </a:rPr>
              <a:t>encyclopedia</a:t>
            </a:r>
            <a:r>
              <a:rPr lang="en-NZ" sz="1800" dirty="0">
                <a:solidFill>
                  <a:srgbClr val="212121"/>
                </a:solidFill>
                <a:effectLst/>
                <a:latin typeface="Times New Roman" panose="02020603050405020304" pitchFamily="18" charset="0"/>
                <a:ea typeface="Times New Roman" panose="02020603050405020304" pitchFamily="18" charset="0"/>
              </a:rPr>
              <a:t>, </a:t>
            </a:r>
            <a:r>
              <a:rPr lang="en-NZ" sz="1800" i="1" dirty="0">
                <a:solidFill>
                  <a:srgbClr val="212121"/>
                </a:solidFill>
                <a:effectLst/>
                <a:latin typeface="Times New Roman" panose="02020603050405020304" pitchFamily="18" charset="0"/>
                <a:ea typeface="Times New Roman" panose="02020603050405020304" pitchFamily="18" charset="0"/>
              </a:rPr>
              <a:t>The Papyrus </a:t>
            </a:r>
            <a:r>
              <a:rPr lang="en-NZ" sz="1800" i="1" dirty="0" err="1">
                <a:solidFill>
                  <a:srgbClr val="212121"/>
                </a:solidFill>
                <a:effectLst/>
                <a:latin typeface="Times New Roman" panose="02020603050405020304" pitchFamily="18" charset="0"/>
                <a:ea typeface="Times New Roman" panose="02020603050405020304" pitchFamily="18" charset="0"/>
              </a:rPr>
              <a:t>Ebers</a:t>
            </a:r>
            <a:r>
              <a:rPr lang="en-NZ" sz="1800" dirty="0">
                <a:solidFill>
                  <a:srgbClr val="212121"/>
                </a:solidFill>
                <a:effectLst/>
                <a:latin typeface="Times New Roman" panose="02020603050405020304" pitchFamily="18" charset="0"/>
                <a:ea typeface="Times New Roman" panose="02020603050405020304" pitchFamily="18" charset="0"/>
              </a:rPr>
              <a:t>, which came from Egypt (1550 BC) and contains a small </a:t>
            </a:r>
            <a:r>
              <a:rPr lang="en-NZ" sz="1800" dirty="0" err="1">
                <a:solidFill>
                  <a:srgbClr val="212121"/>
                </a:solidFill>
                <a:effectLst/>
                <a:latin typeface="Times New Roman" panose="02020603050405020304" pitchFamily="18" charset="0"/>
                <a:ea typeface="Times New Roman" panose="02020603050405020304" pitchFamily="18" charset="0"/>
              </a:rPr>
              <a:t>pediatric</a:t>
            </a:r>
            <a:r>
              <a:rPr lang="en-NZ" sz="1800" dirty="0">
                <a:solidFill>
                  <a:srgbClr val="212121"/>
                </a:solidFill>
                <a:effectLst/>
                <a:latin typeface="Times New Roman" panose="02020603050405020304" pitchFamily="18" charset="0"/>
                <a:ea typeface="Times New Roman" panose="02020603050405020304" pitchFamily="18" charset="0"/>
              </a:rPr>
              <a:t> section that includes a prescription for lactation failure, as follows:</a:t>
            </a:r>
            <a:endParaRPr lang="en-NZ" sz="1800" dirty="0">
              <a:effectLst/>
              <a:latin typeface="Times New Roman" panose="02020603050405020304" pitchFamily="18" charset="0"/>
              <a:ea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a:t>
            </a:fld>
            <a:endParaRPr lang="en-NZ"/>
          </a:p>
        </p:txBody>
      </p:sp>
    </p:spTree>
    <p:extLst>
      <p:ext uri="{BB962C8B-B14F-4D97-AF65-F5344CB8AC3E}">
        <p14:creationId xmlns:p14="http://schemas.microsoft.com/office/powerpoint/2010/main" val="3307165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Sorts of breast pumps have been around for a surprisingly long time. These </a:t>
            </a:r>
            <a:r>
              <a:rPr lang="en-NZ" sz="1800" dirty="0" err="1">
                <a:effectLst/>
                <a:latin typeface="Times New Roman" panose="02020603050405020304" pitchFamily="18" charset="0"/>
                <a:ea typeface="Times New Roman" panose="02020603050405020304" pitchFamily="18" charset="0"/>
                <a:cs typeface="Times New Roman" panose="02020603050405020304" pitchFamily="18" charset="0"/>
              </a:rPr>
              <a:t>Guttus</a:t>
            </a: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-type pumps are from Greece in the 7</a:t>
            </a:r>
            <a:r>
              <a:rPr lang="en-NZ"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Century BCE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30</a:t>
            </a:fld>
            <a:endParaRPr lang="en-NZ"/>
          </a:p>
        </p:txBody>
      </p:sp>
    </p:spTree>
    <p:extLst>
      <p:ext uri="{BB962C8B-B14F-4D97-AF65-F5344CB8AC3E}">
        <p14:creationId xmlns:p14="http://schemas.microsoft.com/office/powerpoint/2010/main" val="3718192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In the 17</a:t>
            </a:r>
            <a:r>
              <a:rPr lang="en-NZ"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Century you had to provide your own suction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31</a:t>
            </a:fld>
            <a:endParaRPr lang="en-NZ"/>
          </a:p>
        </p:txBody>
      </p:sp>
    </p:spTree>
    <p:extLst>
      <p:ext uri="{BB962C8B-B14F-4D97-AF65-F5344CB8AC3E}">
        <p14:creationId xmlns:p14="http://schemas.microsoft.com/office/powerpoint/2010/main" val="3018075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Times New Roman" panose="02020603050405020304" pitchFamily="18" charset="0"/>
                <a:ea typeface="Times New Roman" panose="02020603050405020304" pitchFamily="18" charset="0"/>
              </a:rPr>
              <a:t>A variety from the18th century</a:t>
            </a:r>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32</a:t>
            </a:fld>
            <a:endParaRPr lang="en-NZ"/>
          </a:p>
        </p:txBody>
      </p:sp>
    </p:spTree>
    <p:extLst>
      <p:ext uri="{BB962C8B-B14F-4D97-AF65-F5344CB8AC3E}">
        <p14:creationId xmlns:p14="http://schemas.microsoft.com/office/powerpoint/2010/main" val="345971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More self-suction for these models from the 19</a:t>
            </a:r>
            <a:r>
              <a:rPr lang="en-NZ"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Century</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33</a:t>
            </a:fld>
            <a:endParaRPr lang="en-NZ"/>
          </a:p>
        </p:txBody>
      </p:sp>
    </p:spTree>
    <p:extLst>
      <p:ext uri="{BB962C8B-B14F-4D97-AF65-F5344CB8AC3E}">
        <p14:creationId xmlns:p14="http://schemas.microsoft.com/office/powerpoint/2010/main" val="2379522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Times New Roman" panose="02020603050405020304" pitchFamily="18" charset="0"/>
                <a:ea typeface="Times New Roman" panose="02020603050405020304" pitchFamily="18" charset="0"/>
              </a:rPr>
              <a:t>More self-suction for these models from the 19</a:t>
            </a:r>
            <a:r>
              <a:rPr lang="en-NZ" sz="1800" baseline="30000" dirty="0">
                <a:effectLst/>
                <a:latin typeface="Times New Roman" panose="02020603050405020304" pitchFamily="18" charset="0"/>
                <a:ea typeface="Times New Roman" panose="02020603050405020304" pitchFamily="18" charset="0"/>
              </a:rPr>
              <a:t>th</a:t>
            </a:r>
            <a:r>
              <a:rPr lang="en-NZ" sz="1800" dirty="0">
                <a:effectLst/>
                <a:latin typeface="Times New Roman" panose="02020603050405020304" pitchFamily="18" charset="0"/>
                <a:ea typeface="Times New Roman" panose="02020603050405020304" pitchFamily="18" charset="0"/>
              </a:rPr>
              <a:t> Century</a:t>
            </a:r>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34</a:t>
            </a:fld>
            <a:endParaRPr lang="en-NZ"/>
          </a:p>
        </p:txBody>
      </p:sp>
    </p:spTree>
    <p:extLst>
      <p:ext uri="{BB962C8B-B14F-4D97-AF65-F5344CB8AC3E}">
        <p14:creationId xmlns:p14="http://schemas.microsoft.com/office/powerpoint/2010/main" val="3858760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Times New Roman" panose="02020603050405020304" pitchFamily="18" charset="0"/>
                <a:ea typeface="Times New Roman" panose="02020603050405020304" pitchFamily="18" charset="0"/>
              </a:rPr>
              <a:t>And another self-suction pump</a:t>
            </a:r>
            <a:endParaRPr lang="en-NZ" dirty="0"/>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35</a:t>
            </a:fld>
            <a:endParaRPr lang="en-NZ"/>
          </a:p>
        </p:txBody>
      </p:sp>
    </p:spTree>
    <p:extLst>
      <p:ext uri="{BB962C8B-B14F-4D97-AF65-F5344CB8AC3E}">
        <p14:creationId xmlns:p14="http://schemas.microsoft.com/office/powerpoint/2010/main" val="2262535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In 1854, a certain O H Needham applied for a patent for a hand-operated milk pump. I don’t think it took off at the time.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36</a:t>
            </a:fld>
            <a:endParaRPr lang="en-NZ"/>
          </a:p>
        </p:txBody>
      </p:sp>
    </p:spTree>
    <p:extLst>
      <p:ext uri="{BB962C8B-B14F-4D97-AF65-F5344CB8AC3E}">
        <p14:creationId xmlns:p14="http://schemas.microsoft.com/office/powerpoint/2010/main" val="2416784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The new wonder, electricity, could be harnessed to work the pumps.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My experience in the 1970/early 80s was that woman found them too much like the previous slide and refused to use them. Most managed to get enough milk to provide for their premature or sick newborns using a Japanese produced hand pump that worked like a large syringe.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37</a:t>
            </a:fld>
            <a:endParaRPr lang="en-NZ"/>
          </a:p>
        </p:txBody>
      </p:sp>
    </p:spTree>
    <p:extLst>
      <p:ext uri="{BB962C8B-B14F-4D97-AF65-F5344CB8AC3E}">
        <p14:creationId xmlns:p14="http://schemas.microsoft.com/office/powerpoint/2010/main" val="842308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Cow milking</a:t>
            </a:r>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38</a:t>
            </a:fld>
            <a:endParaRPr lang="en-NZ"/>
          </a:p>
        </p:txBody>
      </p:sp>
    </p:spTree>
    <p:extLst>
      <p:ext uri="{BB962C8B-B14F-4D97-AF65-F5344CB8AC3E}">
        <p14:creationId xmlns:p14="http://schemas.microsoft.com/office/powerpoint/2010/main" val="1600307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Modern Australian model</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39</a:t>
            </a:fld>
            <a:endParaRPr lang="en-NZ"/>
          </a:p>
        </p:txBody>
      </p:sp>
    </p:spTree>
    <p:extLst>
      <p:ext uri="{BB962C8B-B14F-4D97-AF65-F5344CB8AC3E}">
        <p14:creationId xmlns:p14="http://schemas.microsoft.com/office/powerpoint/2010/main" val="3114325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The approach of mothers feeding their babies at the breast generally was the accepted method until man, and I use the term advisedly, decided to improve his station, bid for power and show off how civilised and important he was.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This led to two innovations: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UICTFontTextStyleBody"/>
              <a:buAutoNum type="arabicParen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Hiring someone else to feed your baby as you couldn’t possibly have your wife baring her boobs in private, much less in public. Anyway why should either you or your wife interrupt the important social and business events of life for worthless babies- half of whom died anyway.</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UICTFontTextStyleBody"/>
              <a:buAutoNum type="arabicParenR" startAt="2"/>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The second innovation was to try and find an alternative milk to use which wouldn’t result in a sickly or even dead infant.</a:t>
            </a:r>
          </a:p>
          <a:p>
            <a:pPr marL="0" lvl="0" indent="0">
              <a:lnSpc>
                <a:spcPct val="107000"/>
              </a:lnSpc>
              <a:spcAft>
                <a:spcPts val="800"/>
              </a:spcAft>
              <a:buFont typeface="UICTFontTextStyleBody"/>
              <a:buNone/>
            </a:pPr>
            <a:endParaRPr lang="en-N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Wet nursing is recorded as early as 2000 BC and extended until the 20th century. Throughout this time period, wet nursing evolved from a requirement of need (2000 BC) to an alternative of choice (950 BC to 1800 AD). It became a well-organized profession with contracts and laws designed to regulate its practice. Despite objections during the Middle Ages and the Renaissance, wet nursing continued until the feeding bottle was introduced in the 19th century. With a feasible alternative feeding method available, wet nursing as a profession quickly declined to extinction.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In Greece circa 950 BC, women of higher social status frequently demanded wet nurses. Eventually, wet nurses acquired a position of great accountability and had authority over slaves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3"/>
              </a:rPr>
              <a:t>Wickes,</a:t>
            </a:r>
            <a:r>
              <a:rPr lang="en-NZ"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Aft>
                <a:spcPts val="800"/>
              </a:spcAft>
            </a:pPr>
            <a:endPar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the height of the Roman Empire, between 300 BC and 400 AD, written contracts were formed with wet nurses to feed abandoned infants. The infants were usually unwanted females thrown onto rubbish piles. The wealthy purchased the infant as an inexpensive slave for future use, and the wet nurses—who were slaves themselves—fed the infant for up to 3 years. Contracts provided a detailed account of the wet nursing service, including duration of breastfeeding, clothing supplies, lamp oil, and payment for the service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4"/>
              </a:rPr>
              <a:t>Anonymous, 1987</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 common practice among young, unmarried or married women was to have a child and then get rid of it prior to seeking employment as a wet nurse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5"/>
              </a:rPr>
              <a:t>Osborn, 1979b</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As a result, in France, wet nurses were registered at a municipal employment bureau, and laws were developed and enforced to regulate their employment. The laws required a wet nurse to undergo a medical examination and forbade her to breastfeed another child until her own infant was 9 months old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5"/>
              </a:rPr>
              <a:t>Osborn, 1979b</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UICTFontTextStyleBody"/>
              <a:buNone/>
            </a:pPr>
            <a:endParaRPr lang="en-N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spcAft>
                <a:spcPts val="800"/>
              </a:spcAft>
              <a:buFont typeface="UICTFontTextStyleBody"/>
              <a:buNone/>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4</a:t>
            </a:fld>
            <a:endParaRPr lang="en-NZ"/>
          </a:p>
        </p:txBody>
      </p:sp>
    </p:spTree>
    <p:extLst>
      <p:ext uri="{BB962C8B-B14F-4D97-AF65-F5344CB8AC3E}">
        <p14:creationId xmlns:p14="http://schemas.microsoft.com/office/powerpoint/2010/main" val="2525034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Human milk banking – only possible with the introduction of widespread refrigeration.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Concerns regarding infection need to be dealt with. Pasteurisation is OK for bacteria but do kill neutrophils and probiotic bacteria as well as significantly reduce lactoferrin and immunoglobulins – less so for vitamins. Viruses need to be screened out at source.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Drugs, both official and unofficial, can cause trouble but less likely to be a problem with pooling which dilutes any effect.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Formal banks have rigid protocols for screening donors and handling the milk.</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In NZ, places like the wellington and Christchurch NICU have banks especially for prems under 1500 gm and may fortify the basic milk to improve the infant’s growth.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40</a:t>
            </a:fld>
            <a:endParaRPr lang="en-NZ"/>
          </a:p>
        </p:txBody>
      </p:sp>
    </p:spTree>
    <p:extLst>
      <p:ext uri="{BB962C8B-B14F-4D97-AF65-F5344CB8AC3E}">
        <p14:creationId xmlns:p14="http://schemas.microsoft.com/office/powerpoint/2010/main" val="1738305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A story from the Guardian about a woman getting too much breast milk because she was overanxious about having enough. Initially was able to give it to the local hospital neonatal unit, but with increasing concerns about potential infections, privacy and goodness knows what else, she had to stop. Then looked at ways of disposing of it and found women were selling it online (sometimes even to men who ‘liked it in their tea’ and other kinky thoughts)…..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41</a:t>
            </a:fld>
            <a:endParaRPr lang="en-NZ"/>
          </a:p>
        </p:txBody>
      </p:sp>
    </p:spTree>
    <p:extLst>
      <p:ext uri="{BB962C8B-B14F-4D97-AF65-F5344CB8AC3E}">
        <p14:creationId xmlns:p14="http://schemas.microsoft.com/office/powerpoint/2010/main" val="3550127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Clearly, not every mother can (or wants) to breast feed and alternatives are safer and closer to the human composition.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Animal milk may remain the basic, but the usually options are becoming more available with formulae based on soy, oats, coconut, almonds, and no doubt more. Like cows, all of these have their challenges in relation to the environment and other alternatives will be sought.</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One possibility is that cow milk will be synthesised in future. Presumably, that means that human milk could go down the same path of being synthesised. Although the current , so-called genetic milk only produces the protein which sounds a bit like the mother from long ago with the milk that was inadequate to feed her baby.</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I note that milk made from cockroaches has been postulated for the future as a ‘super food’, whatever that means.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Again, a warning about where we are now. …… </a:t>
            </a:r>
            <a:r>
              <a:rPr lang="en-NZ" sz="1200" dirty="0">
                <a:solidFill>
                  <a:srgbClr val="212529"/>
                </a:solidFill>
                <a:effectLst/>
                <a:latin typeface="Arial" panose="020B0604020202020204" pitchFamily="34" charset="0"/>
                <a:ea typeface="Calibri" panose="020F0502020204030204" pitchFamily="34" charset="0"/>
                <a:cs typeface="Times New Roman" panose="02020603050405020304" pitchFamily="18" charset="0"/>
              </a:rPr>
              <a:t>Noam van der Hal, a PhD in Environmental Sciences at the University of Haifa demonstrated microplastic particles in different types of cow milk.</a:t>
            </a: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 Is this another inheritance we are leaving for our children’s children?</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dirty="0">
                <a:solidFill>
                  <a:srgbClr val="212529"/>
                </a:solidFill>
                <a:effectLst/>
                <a:latin typeface="Arial" panose="020B0604020202020204" pitchFamily="34" charset="0"/>
                <a:ea typeface="Calibri" panose="020F0502020204030204" pitchFamily="34" charset="0"/>
                <a:cs typeface="Times New Roman" panose="02020603050405020304" pitchFamily="18" charset="0"/>
              </a:rPr>
              <a:t>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42</a:t>
            </a:fld>
            <a:endParaRPr lang="en-NZ"/>
          </a:p>
        </p:txBody>
      </p:sp>
    </p:spTree>
    <p:extLst>
      <p:ext uri="{BB962C8B-B14F-4D97-AF65-F5344CB8AC3E}">
        <p14:creationId xmlns:p14="http://schemas.microsoft.com/office/powerpoint/2010/main" val="4217729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During the same time period, societal class tended to dictate breastfeeding practices. It was unusual for aristocratic women to breastfeed because the practice was considered unfashionable and because the women worried it would ruin their figures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3"/>
              </a:rPr>
              <a:t>Wickes, 1953b</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Breastfeeding also prevented many women from wearing the socially acceptable clothing of the time (</a:t>
            </a:r>
            <a:r>
              <a:rPr lang="en-NZ" sz="1800" u="sng" dirty="0" err="1">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4"/>
              </a:rPr>
              <a:t>Fildes</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4"/>
              </a:rPr>
              <a:t>, 1986</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and it interfered with social activities such as playing cards and attending theatre performances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3"/>
              </a:rPr>
              <a:t>Wickes, 1953b</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The wives of merchants, lawyers, and doctors also did not breastfeed because it was less expensive to employ a wet nurse than it was to hire a woman to run their husband's business or take care of the household in their place (</a:t>
            </a:r>
            <a:r>
              <a:rPr lang="en-NZ" sz="1800" u="sng" dirty="0" err="1">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4"/>
              </a:rPr>
              <a:t>Fildes</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4"/>
              </a:rPr>
              <a:t>, 1986</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rPr>
              <a:t>It goes without saying that w</a:t>
            </a:r>
            <a:r>
              <a:rPr lang="en-NZ" sz="1800" b="0" dirty="0">
                <a:effectLst/>
                <a:latin typeface="Times New Roman" panose="02020603050405020304" pitchFamily="18" charset="0"/>
                <a:ea typeface="Times New Roman" panose="02020603050405020304" pitchFamily="18" charset="0"/>
              </a:rPr>
              <a:t>et nurses </a:t>
            </a:r>
            <a:r>
              <a:rPr lang="en-NZ" sz="1800" dirty="0">
                <a:effectLst/>
                <a:latin typeface="Times New Roman" panose="02020603050405020304" pitchFamily="18" charset="0"/>
                <a:ea typeface="Times New Roman" panose="02020603050405020304" pitchFamily="18" charset="0"/>
              </a:rPr>
              <a:t>provided an appropriate milk for humans, but it could be at the expense of another infant, namely the mother’s own child as she was having to be a wet nurse to make enough money to survive. This was not always the case and some did it professionally as it were.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5</a:t>
            </a:fld>
            <a:endParaRPr lang="en-NZ"/>
          </a:p>
        </p:txBody>
      </p:sp>
    </p:spTree>
    <p:extLst>
      <p:ext uri="{BB962C8B-B14F-4D97-AF65-F5344CB8AC3E}">
        <p14:creationId xmlns:p14="http://schemas.microsoft.com/office/powerpoint/2010/main" val="370146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NZ" sz="1800" dirty="0">
                <a:solidFill>
                  <a:srgbClr val="212121"/>
                </a:solidFill>
                <a:effectLst/>
                <a:latin typeface="Times New Roman" panose="02020603050405020304" pitchFamily="18" charset="0"/>
                <a:ea typeface="Calibri" panose="020F0502020204030204" pitchFamily="34" charset="0"/>
              </a:rPr>
              <a:t>In the early 17th century, the French obstetrician Jacques </a:t>
            </a:r>
            <a:r>
              <a:rPr lang="en-NZ" sz="1800" dirty="0" err="1">
                <a:solidFill>
                  <a:srgbClr val="212121"/>
                </a:solidFill>
                <a:effectLst/>
                <a:latin typeface="Times New Roman" panose="02020603050405020304" pitchFamily="18" charset="0"/>
                <a:ea typeface="Calibri" panose="020F0502020204030204" pitchFamily="34" charset="0"/>
              </a:rPr>
              <a:t>Guillemeau</a:t>
            </a:r>
            <a:r>
              <a:rPr lang="en-NZ" sz="1800" dirty="0">
                <a:solidFill>
                  <a:srgbClr val="212121"/>
                </a:solidFill>
                <a:effectLst/>
                <a:latin typeface="Times New Roman" panose="02020603050405020304" pitchFamily="18" charset="0"/>
                <a:ea typeface="Calibri" panose="020F0502020204030204" pitchFamily="34" charset="0"/>
              </a:rPr>
              <a:t> supported the </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premise that the natural mother should nurse her child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3"/>
              </a:rPr>
              <a:t>Wickes, 1953b</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His work, </a:t>
            </a:r>
            <a:r>
              <a:rPr lang="en-NZ" sz="1800" i="1"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The Nursing of Children</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included an eight-page preface addressing this advice. </a:t>
            </a:r>
            <a:r>
              <a:rPr lang="en-NZ" sz="18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Guillemeau</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stated four main objections to a wet nurse: 1) the child may be switched with another put in its place, 2) the affection felt between the child and the mother will diminish, 3) a bad condition may be inherited by the child, and 4) the nurse may transmit an imperfection of her own body to the child that could then be transmitted to the parents.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6</a:t>
            </a:fld>
            <a:endParaRPr lang="en-NZ"/>
          </a:p>
        </p:txBody>
      </p:sp>
    </p:spTree>
    <p:extLst>
      <p:ext uri="{BB962C8B-B14F-4D97-AF65-F5344CB8AC3E}">
        <p14:creationId xmlns:p14="http://schemas.microsoft.com/office/powerpoint/2010/main" val="3969569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It is noteworthy that Carl Linnaeus (1707 – 1778) when he was busy reminding humans that they were animals too, but just with a different taxonomic label. When I’m having a bad day sometimes, I think he might have overstated our label when he specified us as Homo sapiens. Anyway, he was perceptive enough to say that wet-nursing was a bad idea as there was much more involved with breast feeding than just the calories. The emotional attachment developed between mother and child was equally important.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0" dirty="0">
                <a:effectLst/>
                <a:latin typeface="Times New Roman" panose="02020603050405020304" pitchFamily="18" charset="0"/>
                <a:ea typeface="Calibri" panose="020F0502020204030204" pitchFamily="34" charset="0"/>
              </a:rPr>
              <a:t>By the end of the 18th century in Europe</a:t>
            </a:r>
            <a:r>
              <a:rPr lang="en-NZ" sz="1800" dirty="0">
                <a:effectLst/>
                <a:latin typeface="Times New Roman" panose="02020603050405020304" pitchFamily="18" charset="0"/>
                <a:ea typeface="Calibri" panose="020F0502020204030204" pitchFamily="34" charset="0"/>
              </a:rPr>
              <a:t>, four modes of feeding were in use: maternal breastfeeding, wet nursing, hand feeding with animal milks, and with pap and/or panada (soft mushy mixtures of bread or flour with milk or water or egg, some cooked in broth) [16]</a:t>
            </a:r>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7</a:t>
            </a:fld>
            <a:endParaRPr lang="en-NZ"/>
          </a:p>
        </p:txBody>
      </p:sp>
    </p:spTree>
    <p:extLst>
      <p:ext uri="{BB962C8B-B14F-4D97-AF65-F5344CB8AC3E}">
        <p14:creationId xmlns:p14="http://schemas.microsoft.com/office/powerpoint/2010/main" val="1521426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Soranus</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of Ephesus (98 AD to 117 AD) composed an obstetrical and </a:t>
            </a:r>
            <a:r>
              <a:rPr lang="en-NZ" sz="18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gynecological</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treatise of 23 chapters that included a model for infant feeding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3"/>
              </a:rPr>
              <a:t>Osborn, 1979a</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The treatise included the choice of and regimen for a wet nurse. It also described the </a:t>
            </a:r>
            <a:r>
              <a:rPr lang="en-NZ" sz="1800" b="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fingernail test </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used for assessing the quality and consistency of breastmilk. When a drop of breastmilk was placed on a fingernail and the finger moved, the milk was not supposed to be so watery that it ran all over the surface of the nail. When the fingernail was turned downward, the milk was not to be thick enough to cling to the nail. The consistency of the milk should range between the two extremes. </a:t>
            </a:r>
            <a:r>
              <a:rPr lang="en-NZ" sz="18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Soranus</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criterion was used for the next 1,500 years to determine breastmilk quality (</a:t>
            </a:r>
            <a:r>
              <a:rPr lang="en-NZ" sz="1800" u="sng" dirty="0">
                <a:solidFill>
                  <a:srgbClr val="376FAA"/>
                </a:solidFill>
                <a:effectLst/>
                <a:latin typeface="Times New Roman" panose="02020603050405020304" pitchFamily="18" charset="0"/>
                <a:ea typeface="Calibri" panose="020F0502020204030204" pitchFamily="34" charset="0"/>
                <a:cs typeface="Times New Roman" panose="02020603050405020304" pitchFamily="18" charset="0"/>
                <a:hlinkClick r:id="rId4"/>
              </a:rPr>
              <a:t>Wickes, 1953a</a:t>
            </a:r>
            <a:r>
              <a:rPr lang="en-NZ"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err="1">
                <a:effectLst/>
                <a:latin typeface="Times New Roman" panose="02020603050405020304" pitchFamily="18" charset="0"/>
                <a:ea typeface="Times New Roman" panose="02020603050405020304" pitchFamily="18" charset="0"/>
              </a:rPr>
              <a:t>Soranus</a:t>
            </a:r>
            <a:r>
              <a:rPr lang="en-NZ" sz="1800" dirty="0">
                <a:effectLst/>
                <a:latin typeface="Times New Roman" panose="02020603050405020304" pitchFamily="18" charset="0"/>
                <a:ea typeface="Times New Roman" panose="02020603050405020304" pitchFamily="18" charset="0"/>
              </a:rPr>
              <a:t> also wrongly saw colostrum as indigestible</a:t>
            </a: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8</a:t>
            </a:fld>
            <a:endParaRPr lang="en-NZ"/>
          </a:p>
        </p:txBody>
      </p:sp>
    </p:spTree>
    <p:extLst>
      <p:ext uri="{BB962C8B-B14F-4D97-AF65-F5344CB8AC3E}">
        <p14:creationId xmlns:p14="http://schemas.microsoft.com/office/powerpoint/2010/main" val="24235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Times New Roman" panose="02020603050405020304" pitchFamily="18" charset="0"/>
                <a:ea typeface="Times New Roman" panose="02020603050405020304" pitchFamily="18" charset="0"/>
              </a:rPr>
              <a:t>Clearly people had used animal milk as an alternative for a long time as this ‘photographic’ evidence shows.</a:t>
            </a:r>
          </a:p>
          <a:p>
            <a:endParaRPr lang="en-NZ" dirty="0"/>
          </a:p>
        </p:txBody>
      </p:sp>
      <p:sp>
        <p:nvSpPr>
          <p:cNvPr id="4" name="Slide Number Placeholder 3"/>
          <p:cNvSpPr>
            <a:spLocks noGrp="1"/>
          </p:cNvSpPr>
          <p:nvPr>
            <p:ph type="sldNum" sz="quarter" idx="5"/>
          </p:nvPr>
        </p:nvSpPr>
        <p:spPr/>
        <p:txBody>
          <a:bodyPr/>
          <a:lstStyle/>
          <a:p>
            <a:fld id="{5BE91AC2-2715-435E-83E0-47142D78646F}" type="slidenum">
              <a:rPr lang="en-NZ" smtClean="0"/>
              <a:t>9</a:t>
            </a:fld>
            <a:endParaRPr lang="en-NZ"/>
          </a:p>
        </p:txBody>
      </p:sp>
    </p:spTree>
    <p:extLst>
      <p:ext uri="{BB962C8B-B14F-4D97-AF65-F5344CB8AC3E}">
        <p14:creationId xmlns:p14="http://schemas.microsoft.com/office/powerpoint/2010/main" val="1770297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3E08E92F-0C45-40F4-A37D-BF2D3BE982C2}" type="datetimeFigureOut">
              <a:rPr lang="en-NZ" smtClean="0"/>
              <a:t>8/10/2023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30679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E08E92F-0C45-40F4-A37D-BF2D3BE982C2}" type="datetimeFigureOut">
              <a:rPr lang="en-NZ" smtClean="0"/>
              <a:t>8/10/2023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4264159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E08E92F-0C45-40F4-A37D-BF2D3BE982C2}" type="datetimeFigureOut">
              <a:rPr lang="en-NZ" smtClean="0"/>
              <a:t>8/10/2023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292600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E08E92F-0C45-40F4-A37D-BF2D3BE982C2}" type="datetimeFigureOut">
              <a:rPr lang="en-NZ" smtClean="0"/>
              <a:t>8/10/2023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3456569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08E92F-0C45-40F4-A37D-BF2D3BE982C2}" type="datetimeFigureOut">
              <a:rPr lang="en-NZ" smtClean="0"/>
              <a:t>8/10/2023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227419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3E08E92F-0C45-40F4-A37D-BF2D3BE982C2}" type="datetimeFigureOut">
              <a:rPr lang="en-NZ" smtClean="0"/>
              <a:t>8/10/2023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76213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3E08E92F-0C45-40F4-A37D-BF2D3BE982C2}" type="datetimeFigureOut">
              <a:rPr lang="en-NZ" smtClean="0"/>
              <a:t>8/10/2023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265969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3E08E92F-0C45-40F4-A37D-BF2D3BE982C2}" type="datetimeFigureOut">
              <a:rPr lang="en-NZ" smtClean="0"/>
              <a:t>8/10/2023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243700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8E92F-0C45-40F4-A37D-BF2D3BE982C2}" type="datetimeFigureOut">
              <a:rPr lang="en-NZ" smtClean="0"/>
              <a:t>8/10/2023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63190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08E92F-0C45-40F4-A37D-BF2D3BE982C2}" type="datetimeFigureOut">
              <a:rPr lang="en-NZ" smtClean="0"/>
              <a:t>8/10/2023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303931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08E92F-0C45-40F4-A37D-BF2D3BE982C2}" type="datetimeFigureOut">
              <a:rPr lang="en-NZ" smtClean="0"/>
              <a:t>8/10/2023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C414BB3-15F7-43EB-84D4-C344855963E6}" type="slidenum">
              <a:rPr lang="en-NZ" smtClean="0"/>
              <a:t>‹#›</a:t>
            </a:fld>
            <a:endParaRPr lang="en-NZ"/>
          </a:p>
        </p:txBody>
      </p:sp>
    </p:spTree>
    <p:extLst>
      <p:ext uri="{BB962C8B-B14F-4D97-AF65-F5344CB8AC3E}">
        <p14:creationId xmlns:p14="http://schemas.microsoft.com/office/powerpoint/2010/main" val="852768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8E92F-0C45-40F4-A37D-BF2D3BE982C2}" type="datetimeFigureOut">
              <a:rPr lang="en-NZ" smtClean="0"/>
              <a:t>8/10/2023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414BB3-15F7-43EB-84D4-C344855963E6}" type="slidenum">
              <a:rPr lang="en-NZ" smtClean="0"/>
              <a:t>‹#›</a:t>
            </a:fld>
            <a:endParaRPr lang="en-NZ"/>
          </a:p>
        </p:txBody>
      </p:sp>
    </p:spTree>
    <p:extLst>
      <p:ext uri="{BB962C8B-B14F-4D97-AF65-F5344CB8AC3E}">
        <p14:creationId xmlns:p14="http://schemas.microsoft.com/office/powerpoint/2010/main" val="3595890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cbi.nlm.nih.gov/pmc/articles/PMC2684040/#bib2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18515" y="754743"/>
            <a:ext cx="4484914" cy="3074534"/>
          </a:xfrm>
        </p:spPr>
        <p:txBody>
          <a:bodyPr>
            <a:noAutofit/>
          </a:bodyPr>
          <a:lstStyle/>
          <a:p>
            <a:r>
              <a:rPr lang="en-NZ" sz="11500" b="1" dirty="0">
                <a:latin typeface="French Script MT" panose="03020402040607040605" pitchFamily="66" charset="0"/>
              </a:rPr>
              <a:t>Infant Feeding</a:t>
            </a:r>
          </a:p>
        </p:txBody>
      </p:sp>
      <p:sp>
        <p:nvSpPr>
          <p:cNvPr id="3" name="Subtitle 2"/>
          <p:cNvSpPr>
            <a:spLocks noGrp="1"/>
          </p:cNvSpPr>
          <p:nvPr>
            <p:ph type="subTitle" idx="1"/>
          </p:nvPr>
        </p:nvSpPr>
        <p:spPr>
          <a:xfrm>
            <a:off x="4005943" y="4211638"/>
            <a:ext cx="9144000" cy="1655762"/>
          </a:xfrm>
        </p:spPr>
        <p:txBody>
          <a:bodyPr/>
          <a:lstStyle/>
          <a:p>
            <a:r>
              <a:rPr lang="en-NZ" sz="3200" b="1" dirty="0">
                <a:latin typeface="Arial" panose="020B0604020202020204" pitchFamily="34" charset="0"/>
                <a:cs typeface="Arial" panose="020B0604020202020204" pitchFamily="34" charset="0"/>
              </a:rPr>
              <a:t>Archie Kerr</a:t>
            </a:r>
          </a:p>
          <a:p>
            <a:r>
              <a:rPr lang="en-NZ" b="1" dirty="0">
                <a:latin typeface="Arial" panose="020B0604020202020204" pitchFamily="34" charset="0"/>
                <a:cs typeface="Arial" panose="020B0604020202020204" pitchFamily="34" charset="0"/>
              </a:rPr>
              <a:t>4.10.2023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193" y="0"/>
            <a:ext cx="5143500" cy="6858000"/>
          </a:xfrm>
          <a:prstGeom prst="rect">
            <a:avLst/>
          </a:prstGeom>
        </p:spPr>
      </p:pic>
    </p:spTree>
    <p:extLst>
      <p:ext uri="{BB962C8B-B14F-4D97-AF65-F5344CB8AC3E}">
        <p14:creationId xmlns:p14="http://schemas.microsoft.com/office/powerpoint/2010/main" val="604258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092" y="3369276"/>
            <a:ext cx="10515600" cy="2856899"/>
          </a:xfrm>
        </p:spPr>
        <p:txBody>
          <a:bodyPr>
            <a:normAutofit fontScale="90000"/>
          </a:bodyPr>
          <a:lstStyle/>
          <a:p>
            <a:r>
              <a:rPr lang="en-NZ" dirty="0"/>
              <a:t>Selection of Late Bronze Age feeding vessels. Vessels are from Vienna, </a:t>
            </a:r>
            <a:r>
              <a:rPr lang="en-NZ" dirty="0" err="1"/>
              <a:t>Oberleis</a:t>
            </a:r>
            <a:r>
              <a:rPr lang="en-NZ" dirty="0"/>
              <a:t>, </a:t>
            </a:r>
            <a:r>
              <a:rPr lang="en-NZ" dirty="0" err="1"/>
              <a:t>Vösendorf</a:t>
            </a:r>
            <a:r>
              <a:rPr lang="en-NZ" dirty="0"/>
              <a:t> and </a:t>
            </a:r>
            <a:r>
              <a:rPr lang="en-NZ" dirty="0" err="1"/>
              <a:t>Franzhausen-Kokoron</a:t>
            </a:r>
            <a:r>
              <a:rPr lang="en-NZ" dirty="0"/>
              <a:t> (from left to right), dated to around 1200 to 800 BC. Katharina </a:t>
            </a:r>
            <a:r>
              <a:rPr lang="en-NZ" dirty="0" err="1"/>
              <a:t>Rebay</a:t>
            </a:r>
            <a:r>
              <a:rPr lang="en-NZ" dirty="0"/>
              <a:t>-Salisbury</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965887" y="495063"/>
            <a:ext cx="102108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703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Pap Feeders</a:t>
            </a:r>
          </a:p>
        </p:txBody>
      </p:sp>
      <p:pic>
        <p:nvPicPr>
          <p:cNvPr id="1026" name="Picture 2" descr="PAP-BOA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03086" y="2314008"/>
            <a:ext cx="5080000" cy="2794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nvalid and Infant Feed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030" name="Picture 6" descr="Invalid and Infant Feed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1" y="853508"/>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Other Options</a:t>
            </a:r>
          </a:p>
        </p:txBody>
      </p:sp>
      <p:pic>
        <p:nvPicPr>
          <p:cNvPr id="1026" name="Picture 2" descr="Domesticated Farm Animals List | DK Find Ou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166497" y="720384"/>
            <a:ext cx="3655354" cy="19190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Horses officially categorized as livestock, thanks to 2018 Farm Bi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038" name="Picture 14" descr="Domestication Of Horses | Domestic Horse Facts | DK Find 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1179401"/>
            <a:ext cx="2951841" cy="29518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188,900+ Goat Stock Photos, Pictures &amp; Royalty-Free Image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504" y="183527"/>
            <a:ext cx="2854912" cy="31144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onkey, Beware! – Texas Monthl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0237" y="2500595"/>
            <a:ext cx="3035751" cy="227681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0" descr="Cow Images – Browse 3,471,258 Stock Photos, Vectors, and Video | Adobe 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046" name="Picture 22" descr="Cow Images – Browse 3,471,258 Stock Photos, Vectors, and Video | Adobe 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5539" y="4005943"/>
            <a:ext cx="3942468" cy="262831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amel Facts For Kids | Fun Facts About Camels | DK Find Ou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8050" y="3210374"/>
            <a:ext cx="2996718" cy="313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537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3"/>
          <a:stretch>
            <a:fillRect/>
          </a:stretch>
        </p:blipFill>
        <p:spPr>
          <a:xfrm>
            <a:off x="3468995" y="1825625"/>
            <a:ext cx="5254009" cy="4351338"/>
          </a:xfrm>
          <a:prstGeom prst="rect">
            <a:avLst/>
          </a:prstGeom>
        </p:spPr>
      </p:pic>
    </p:spTree>
    <p:extLst>
      <p:ext uri="{BB962C8B-B14F-4D97-AF65-F5344CB8AC3E}">
        <p14:creationId xmlns:p14="http://schemas.microsoft.com/office/powerpoint/2010/main" val="3518298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Nanny Goats</a:t>
            </a:r>
          </a:p>
        </p:txBody>
      </p:sp>
      <p:pic>
        <p:nvPicPr>
          <p:cNvPr id="2052" name="Picture 4" descr="Human–animal breastfeeding - Wikipedi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2450" y="2943225"/>
            <a:ext cx="5845550" cy="36607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s Photo Show Baby Feeding from Goat's Udders in 1927? | Snope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657" y="416772"/>
            <a:ext cx="5329918" cy="3593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339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Donkeys nurse babies at a French hospital for sick infants. (</a:t>
            </a:r>
            <a:r>
              <a:rPr lang="en-NZ" dirty="0" err="1"/>
              <a:t>Wellcome</a:t>
            </a:r>
            <a:r>
              <a:rPr lang="en-NZ" dirty="0"/>
              <a:t> Library, London)</a:t>
            </a:r>
          </a:p>
        </p:txBody>
      </p:sp>
      <p:pic>
        <p:nvPicPr>
          <p:cNvPr id="4" name="Content Placeholder 3"/>
          <p:cNvPicPr>
            <a:picLocks noGrp="1" noChangeAspect="1"/>
          </p:cNvPicPr>
          <p:nvPr>
            <p:ph idx="1"/>
          </p:nvPr>
        </p:nvPicPr>
        <p:blipFill>
          <a:blip r:embed="rId3"/>
          <a:stretch>
            <a:fillRect/>
          </a:stretch>
        </p:blipFill>
        <p:spPr>
          <a:xfrm>
            <a:off x="2717160" y="1825625"/>
            <a:ext cx="6757680" cy="4351338"/>
          </a:xfrm>
          <a:prstGeom prst="rect">
            <a:avLst/>
          </a:prstGeom>
        </p:spPr>
      </p:pic>
    </p:spTree>
    <p:extLst>
      <p:ext uri="{BB962C8B-B14F-4D97-AF65-F5344CB8AC3E}">
        <p14:creationId xmlns:p14="http://schemas.microsoft.com/office/powerpoint/2010/main" val="564471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670" y="398077"/>
            <a:ext cx="5579076" cy="5772064"/>
          </a:xfrm>
        </p:spPr>
        <p:txBody>
          <a:bodyPr>
            <a:noAutofit/>
          </a:bodyPr>
          <a:lstStyle/>
          <a:p>
            <a:r>
              <a:rPr lang="en-NZ" sz="2400" b="1" dirty="0"/>
              <a:t>Wild Peter, from Hanover was found in 1725.</a:t>
            </a:r>
            <a:br>
              <a:rPr lang="en-NZ" sz="2400" b="1" dirty="0"/>
            </a:br>
            <a:r>
              <a:rPr lang="en-NZ" sz="2400" b="1" dirty="0"/>
              <a:t> George I England ordered the boy to be brought to England where he was basically put on show as a ‘pet' at the court </a:t>
            </a:r>
            <a:br>
              <a:rPr lang="en-NZ" sz="2400" b="1" dirty="0"/>
            </a:br>
            <a:r>
              <a:rPr lang="en-NZ" sz="2400" b="1" dirty="0"/>
              <a:t>Ultimately he lodged at farms with a State Pension and died about 70 years old.</a:t>
            </a:r>
            <a:br>
              <a:rPr lang="en-NZ" sz="2400" b="1" dirty="0"/>
            </a:br>
            <a:br>
              <a:rPr lang="en-NZ" sz="2400" b="1" dirty="0"/>
            </a:br>
            <a:r>
              <a:rPr lang="en-NZ" sz="2400" b="1" dirty="0"/>
              <a:t>Originally thought to have become so hairy because he had been fed by a bear.</a:t>
            </a:r>
            <a:br>
              <a:rPr lang="en-NZ" sz="2400" b="1" dirty="0"/>
            </a:br>
            <a:br>
              <a:rPr lang="en-NZ" sz="2400" b="1" dirty="0"/>
            </a:br>
            <a:r>
              <a:rPr lang="en-NZ" sz="2400" b="1" dirty="0"/>
              <a:t>In 1978, a recently identified chromosomal disorder, Pitt-Hopkins Syndrome, was thought to be responsible for his condition. </a:t>
            </a:r>
          </a:p>
        </p:txBody>
      </p:sp>
      <p:pic>
        <p:nvPicPr>
          <p:cNvPr id="6146" name="Picture 2" descr=" Peter “The Wild Boy” Unknow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43368" y="499948"/>
            <a:ext cx="3535162" cy="533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37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29050" cy="5379244"/>
          </a:xfrm>
        </p:spPr>
        <p:txBody>
          <a:bodyPr/>
          <a:lstStyle/>
          <a:p>
            <a:r>
              <a:rPr lang="en-NZ" b="1" dirty="0"/>
              <a:t>The Republic Nourishes and Instructs her Children, </a:t>
            </a:r>
            <a:r>
              <a:rPr lang="en-NZ" b="1" dirty="0" err="1"/>
              <a:t>Honore</a:t>
            </a:r>
            <a:r>
              <a:rPr lang="en-NZ" b="1" dirty="0"/>
              <a:t> Daumier, 1848</a:t>
            </a:r>
          </a:p>
        </p:txBody>
      </p:sp>
      <p:pic>
        <p:nvPicPr>
          <p:cNvPr id="1026" name="Picture 2" descr="https://upload.wikimedia.org/wikipedia/commons/thumb/c/cc/Daumier_R%C3%A9publique.jpg/300px-Daumier_R%C3%A9publiqu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65535" y="365125"/>
            <a:ext cx="4621894" cy="563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650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1524"/>
            <a:ext cx="4691743" cy="4439104"/>
          </a:xfrm>
        </p:spPr>
        <p:txBody>
          <a:bodyPr>
            <a:normAutofit/>
          </a:bodyPr>
          <a:lstStyle/>
          <a:p>
            <a:r>
              <a:rPr lang="en-NZ" b="1" dirty="0"/>
              <a:t>A woman breast feeding two puppies while two Mexican peasants implore her to feed her baby</a:t>
            </a:r>
            <a:r>
              <a:rPr lang="en-NZ" dirty="0"/>
              <a:t>.</a:t>
            </a:r>
          </a:p>
        </p:txBody>
      </p:sp>
      <p:pic>
        <p:nvPicPr>
          <p:cNvPr id="5122" name="Picture 2" descr="undefin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23428" y="0"/>
            <a:ext cx="4049486" cy="625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426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Infant Formula Development</a:t>
            </a:r>
          </a:p>
        </p:txBody>
      </p:sp>
      <p:sp>
        <p:nvSpPr>
          <p:cNvPr id="3" name="Content Placeholder 2"/>
          <p:cNvSpPr>
            <a:spLocks noGrp="1"/>
          </p:cNvSpPr>
          <p:nvPr>
            <p:ph idx="1"/>
          </p:nvPr>
        </p:nvSpPr>
        <p:spPr/>
        <p:txBody>
          <a:bodyPr/>
          <a:lstStyle/>
          <a:p>
            <a:r>
              <a:rPr lang="en-NZ" dirty="0"/>
              <a:t>1760  - Jean Charles Des-</a:t>
            </a:r>
            <a:r>
              <a:rPr lang="en-NZ" dirty="0" err="1"/>
              <a:t>Essartz</a:t>
            </a:r>
            <a:r>
              <a:rPr lang="en-NZ" dirty="0"/>
              <a:t>, chemical analysis justified human milk as best</a:t>
            </a:r>
          </a:p>
          <a:p>
            <a:r>
              <a:rPr lang="en-NZ" dirty="0"/>
              <a:t>1865 – Justus von Liebig, patented an infant formula of cow’s milk, malt flour &amp; potassium bicarbonate</a:t>
            </a:r>
          </a:p>
          <a:p>
            <a:r>
              <a:rPr lang="en-NZ" dirty="0"/>
              <a:t>1810 – Nicholas </a:t>
            </a:r>
            <a:r>
              <a:rPr lang="en-NZ" dirty="0" err="1"/>
              <a:t>Appert</a:t>
            </a:r>
            <a:r>
              <a:rPr lang="en-NZ" dirty="0"/>
              <a:t>, sterilised food in sealed containers</a:t>
            </a:r>
          </a:p>
          <a:p>
            <a:r>
              <a:rPr lang="en-NZ" dirty="0"/>
              <a:t>1835 – William Newton patented evaporated milk</a:t>
            </a:r>
          </a:p>
          <a:p>
            <a:r>
              <a:rPr lang="en-NZ" dirty="0"/>
              <a:t>1853 – Gale Borden, added sugar as Eagle Brand Condensed Milk</a:t>
            </a:r>
          </a:p>
          <a:p>
            <a:r>
              <a:rPr lang="en-NZ" dirty="0"/>
              <a:t>1885 – John B </a:t>
            </a:r>
            <a:r>
              <a:rPr lang="en-NZ" dirty="0" err="1"/>
              <a:t>Myerling</a:t>
            </a:r>
            <a:r>
              <a:rPr lang="en-NZ" dirty="0"/>
              <a:t>. Developed </a:t>
            </a:r>
            <a:r>
              <a:rPr lang="en-NZ" dirty="0" err="1"/>
              <a:t>unsweeetened</a:t>
            </a:r>
            <a:r>
              <a:rPr lang="en-NZ" dirty="0"/>
              <a:t> condensed milk.    </a:t>
            </a:r>
          </a:p>
          <a:p>
            <a:pPr marL="0" indent="0">
              <a:buNone/>
            </a:pPr>
            <a:r>
              <a:rPr lang="en-NZ" dirty="0"/>
              <a:t>		Recommended by </a:t>
            </a:r>
            <a:r>
              <a:rPr lang="en-NZ" dirty="0" err="1"/>
              <a:t>pediatricians</a:t>
            </a:r>
            <a:r>
              <a:rPr lang="en-NZ" dirty="0"/>
              <a:t> from 1930s to 1940s</a:t>
            </a:r>
          </a:p>
        </p:txBody>
      </p:sp>
    </p:spTree>
    <p:extLst>
      <p:ext uri="{BB962C8B-B14F-4D97-AF65-F5344CB8AC3E}">
        <p14:creationId xmlns:p14="http://schemas.microsoft.com/office/powerpoint/2010/main" val="1431267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812957" cy="4882378"/>
          </a:xfrm>
        </p:spPr>
        <p:txBody>
          <a:bodyPr/>
          <a:lstStyle/>
          <a:p>
            <a:r>
              <a:rPr lang="en-NZ" b="1" dirty="0"/>
              <a:t>A Neolithic Hittite Gold Statuette in the Ankara Museum of Antiquities</a:t>
            </a:r>
          </a:p>
        </p:txBody>
      </p:sp>
      <p:pic>
        <p:nvPicPr>
          <p:cNvPr id="4" name="Content Placeholder 3" descr="E:\02\DCIM\100OLYMP\P5150597.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00000">
            <a:off x="5584081" y="1216025"/>
            <a:ext cx="5801784" cy="4351338"/>
          </a:xfrm>
          <a:prstGeom prst="rect">
            <a:avLst/>
          </a:prstGeom>
          <a:noFill/>
          <a:ln>
            <a:noFill/>
          </a:ln>
        </p:spPr>
      </p:pic>
    </p:spTree>
    <p:extLst>
      <p:ext uri="{BB962C8B-B14F-4D97-AF65-F5344CB8AC3E}">
        <p14:creationId xmlns:p14="http://schemas.microsoft.com/office/powerpoint/2010/main" val="1306580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Murder Bottle</a:t>
            </a:r>
          </a:p>
        </p:txBody>
      </p:sp>
      <p:pic>
        <p:nvPicPr>
          <p:cNvPr id="3074" name="Picture 2" descr="https://cospringsrealestatenews.com/wp-content/uploads/2011/07/Quinn-like-feeding-bottle-1-436x65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93429" y="1487488"/>
            <a:ext cx="3331714" cy="49670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ospringsrealestatenews.com/wp-content/uploads/2011/07/Victorian-Baby-Bott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2965" y="785191"/>
            <a:ext cx="6524324" cy="489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697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3"/>
          <a:stretch>
            <a:fillRect/>
          </a:stretch>
        </p:blipFill>
        <p:spPr>
          <a:xfrm>
            <a:off x="900487" y="298277"/>
            <a:ext cx="2558811" cy="3358586"/>
          </a:xfrm>
          <a:prstGeom prst="rect">
            <a:avLst/>
          </a:prstGeom>
        </p:spPr>
      </p:pic>
      <p:pic>
        <p:nvPicPr>
          <p:cNvPr id="5" name="Picture 4"/>
          <p:cNvPicPr>
            <a:picLocks noChangeAspect="1"/>
          </p:cNvPicPr>
          <p:nvPr/>
        </p:nvPicPr>
        <p:blipFill>
          <a:blip r:embed="rId4"/>
          <a:stretch>
            <a:fillRect/>
          </a:stretch>
        </p:blipFill>
        <p:spPr>
          <a:xfrm>
            <a:off x="5116846" y="365125"/>
            <a:ext cx="4478410" cy="3352932"/>
          </a:xfrm>
          <a:prstGeom prst="rect">
            <a:avLst/>
          </a:prstGeom>
        </p:spPr>
      </p:pic>
    </p:spTree>
    <p:extLst>
      <p:ext uri="{BB962C8B-B14F-4D97-AF65-F5344CB8AC3E}">
        <p14:creationId xmlns:p14="http://schemas.microsoft.com/office/powerpoint/2010/main" val="2726417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3"/>
          <a:stretch>
            <a:fillRect/>
          </a:stretch>
        </p:blipFill>
        <p:spPr>
          <a:xfrm>
            <a:off x="900487" y="298277"/>
            <a:ext cx="2558811" cy="3358586"/>
          </a:xfrm>
          <a:prstGeom prst="rect">
            <a:avLst/>
          </a:prstGeom>
        </p:spPr>
      </p:pic>
      <p:pic>
        <p:nvPicPr>
          <p:cNvPr id="5" name="Picture 4"/>
          <p:cNvPicPr>
            <a:picLocks noChangeAspect="1"/>
          </p:cNvPicPr>
          <p:nvPr/>
        </p:nvPicPr>
        <p:blipFill>
          <a:blip r:embed="rId4"/>
          <a:stretch>
            <a:fillRect/>
          </a:stretch>
        </p:blipFill>
        <p:spPr>
          <a:xfrm>
            <a:off x="5116846" y="365125"/>
            <a:ext cx="4478410" cy="3352932"/>
          </a:xfrm>
          <a:prstGeom prst="rect">
            <a:avLst/>
          </a:prstGeom>
        </p:spPr>
      </p:pic>
      <p:pic>
        <p:nvPicPr>
          <p:cNvPr id="6" name="Picture 5"/>
          <p:cNvPicPr>
            <a:picLocks noChangeAspect="1"/>
          </p:cNvPicPr>
          <p:nvPr/>
        </p:nvPicPr>
        <p:blipFill>
          <a:blip r:embed="rId5"/>
          <a:stretch>
            <a:fillRect/>
          </a:stretch>
        </p:blipFill>
        <p:spPr>
          <a:xfrm>
            <a:off x="3118868" y="3283952"/>
            <a:ext cx="3995956" cy="3360057"/>
          </a:xfrm>
          <a:prstGeom prst="rect">
            <a:avLst/>
          </a:prstGeom>
        </p:spPr>
      </p:pic>
    </p:spTree>
    <p:extLst>
      <p:ext uri="{BB962C8B-B14F-4D97-AF65-F5344CB8AC3E}">
        <p14:creationId xmlns:p14="http://schemas.microsoft.com/office/powerpoint/2010/main" val="3911208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3"/>
          <a:stretch>
            <a:fillRect/>
          </a:stretch>
        </p:blipFill>
        <p:spPr>
          <a:xfrm>
            <a:off x="900487" y="298277"/>
            <a:ext cx="2558811" cy="3358586"/>
          </a:xfrm>
          <a:prstGeom prst="rect">
            <a:avLst/>
          </a:prstGeom>
        </p:spPr>
      </p:pic>
      <p:pic>
        <p:nvPicPr>
          <p:cNvPr id="5" name="Picture 4"/>
          <p:cNvPicPr>
            <a:picLocks noChangeAspect="1"/>
          </p:cNvPicPr>
          <p:nvPr/>
        </p:nvPicPr>
        <p:blipFill>
          <a:blip r:embed="rId4"/>
          <a:stretch>
            <a:fillRect/>
          </a:stretch>
        </p:blipFill>
        <p:spPr>
          <a:xfrm>
            <a:off x="5116846" y="365125"/>
            <a:ext cx="4478410" cy="3352932"/>
          </a:xfrm>
          <a:prstGeom prst="rect">
            <a:avLst/>
          </a:prstGeom>
        </p:spPr>
      </p:pic>
      <p:pic>
        <p:nvPicPr>
          <p:cNvPr id="6" name="Picture 5"/>
          <p:cNvPicPr>
            <a:picLocks noChangeAspect="1"/>
          </p:cNvPicPr>
          <p:nvPr/>
        </p:nvPicPr>
        <p:blipFill>
          <a:blip r:embed="rId5"/>
          <a:stretch>
            <a:fillRect/>
          </a:stretch>
        </p:blipFill>
        <p:spPr>
          <a:xfrm>
            <a:off x="3118868" y="3283952"/>
            <a:ext cx="3995956" cy="3360057"/>
          </a:xfrm>
          <a:prstGeom prst="rect">
            <a:avLst/>
          </a:prstGeom>
        </p:spPr>
      </p:pic>
      <p:pic>
        <p:nvPicPr>
          <p:cNvPr id="7" name="Picture 6"/>
          <p:cNvPicPr>
            <a:picLocks noChangeAspect="1"/>
          </p:cNvPicPr>
          <p:nvPr/>
        </p:nvPicPr>
        <p:blipFill>
          <a:blip r:embed="rId6"/>
          <a:stretch>
            <a:fillRect/>
          </a:stretch>
        </p:blipFill>
        <p:spPr>
          <a:xfrm>
            <a:off x="7685836" y="3656863"/>
            <a:ext cx="3336386" cy="2496457"/>
          </a:xfrm>
          <a:prstGeom prst="rect">
            <a:avLst/>
          </a:prstGeom>
        </p:spPr>
      </p:pic>
    </p:spTree>
    <p:extLst>
      <p:ext uri="{BB962C8B-B14F-4D97-AF65-F5344CB8AC3E}">
        <p14:creationId xmlns:p14="http://schemas.microsoft.com/office/powerpoint/2010/main" val="3474371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723" y="466296"/>
            <a:ext cx="6188676" cy="4322206"/>
          </a:xfrm>
        </p:spPr>
        <p:txBody>
          <a:bodyPr>
            <a:normAutofit fontScale="90000"/>
          </a:bodyPr>
          <a:lstStyle/>
          <a:p>
            <a:r>
              <a:rPr lang="en-NZ" sz="4000" b="1" dirty="0"/>
              <a:t>Recipe recommended by Dr </a:t>
            </a:r>
            <a:r>
              <a:rPr lang="en-NZ" sz="4000" b="1" dirty="0" err="1"/>
              <a:t>Truby</a:t>
            </a:r>
            <a:r>
              <a:rPr lang="en-NZ" sz="4000" b="1" dirty="0"/>
              <a:t> King for the Plunket Society in the1920’s (up to the 1970s). </a:t>
            </a:r>
            <a:br>
              <a:rPr lang="en-NZ" sz="4000" b="1" dirty="0"/>
            </a:br>
            <a:br>
              <a:rPr lang="en-NZ" sz="3200" b="1" dirty="0"/>
            </a:br>
            <a:r>
              <a:rPr lang="en-NZ" sz="3600" b="1" dirty="0">
                <a:latin typeface="Arial Black" panose="020B0A04020102020204" pitchFamily="34" charset="0"/>
              </a:rPr>
              <a:t>Cow’s milk</a:t>
            </a:r>
            <a:r>
              <a:rPr lang="en-NZ" sz="3200" b="1" dirty="0"/>
              <a:t>, diluted two to one with 		water </a:t>
            </a:r>
            <a:br>
              <a:rPr lang="en-NZ" sz="3200" b="1" dirty="0"/>
            </a:br>
            <a:r>
              <a:rPr lang="en-NZ" sz="3600" b="1" dirty="0">
                <a:latin typeface="Arial Black" panose="020B0A04020102020204" pitchFamily="34" charset="0"/>
              </a:rPr>
              <a:t>Sugar as lactose </a:t>
            </a:r>
            <a:r>
              <a:rPr lang="en-NZ" sz="3200" b="1" dirty="0"/>
              <a:t>(</a:t>
            </a:r>
            <a:r>
              <a:rPr lang="en-NZ" sz="3200" b="1" dirty="0" err="1"/>
              <a:t>Karilac</a:t>
            </a:r>
            <a:r>
              <a:rPr lang="en-NZ" sz="3200" b="1" dirty="0"/>
              <a:t>  	supplied by the Plunket Society).</a:t>
            </a:r>
          </a:p>
        </p:txBody>
      </p:sp>
      <p:pic>
        <p:nvPicPr>
          <p:cNvPr id="1026" name="Picture 2" descr="https://upload.wikimedia.org/wikipedia/commons/thumb/b/b3/Frederic_Truby_King.jpg/220px-Frederic_Truby_Ki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35455" y="219160"/>
            <a:ext cx="2736414" cy="41916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ehive.com/accounts/3102/objects/images/448244ee247e4168870f54748565a1e6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702" y="2833988"/>
            <a:ext cx="28194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672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368" y="255372"/>
            <a:ext cx="4829432" cy="6170141"/>
          </a:xfrm>
        </p:spPr>
        <p:txBody>
          <a:bodyPr>
            <a:normAutofit fontScale="90000"/>
          </a:bodyPr>
          <a:lstStyle/>
          <a:p>
            <a:pPr>
              <a:lnSpc>
                <a:spcPct val="100000"/>
              </a:lnSpc>
            </a:pPr>
            <a:r>
              <a:rPr lang="en-NZ" sz="2800" b="1" dirty="0"/>
              <a:t>'Regularity of all Habits', </a:t>
            </a:r>
            <a:br>
              <a:rPr lang="en-NZ" sz="2800" b="1" dirty="0"/>
            </a:br>
            <a:r>
              <a:rPr lang="en-NZ" sz="2800" b="1" dirty="0"/>
              <a:t>'clock-work regularity of feeding', </a:t>
            </a:r>
            <a:br>
              <a:rPr lang="en-NZ" sz="2800" b="1" dirty="0"/>
            </a:br>
            <a:r>
              <a:rPr lang="en-NZ" sz="2800" b="1" dirty="0"/>
              <a:t>'regularity of bathing and sleeping',</a:t>
            </a:r>
            <a:br>
              <a:rPr lang="en-NZ" sz="2800" b="1" dirty="0"/>
            </a:br>
            <a:r>
              <a:rPr lang="en-NZ" sz="2800" b="1" dirty="0"/>
              <a:t>and mothers must not allow '10 o'clock in the morning [to] pass without getting baby's bowels to move. . . .‘</a:t>
            </a:r>
            <a:br>
              <a:rPr lang="en-NZ" sz="2800" b="1" dirty="0"/>
            </a:br>
            <a:r>
              <a:rPr lang="en-NZ" sz="2800" b="1" dirty="0"/>
              <a:t> The rhythms of the clock defined scientific regularity. </a:t>
            </a:r>
            <a:br>
              <a:rPr lang="en-NZ" sz="2800" b="1" dirty="0"/>
            </a:br>
            <a:r>
              <a:rPr lang="en-NZ" sz="2800" b="1" dirty="0"/>
              <a:t>If the child cried at any unspecified time it had to be ignored. </a:t>
            </a:r>
            <a:br>
              <a:rPr lang="en-NZ" sz="2800" b="1" dirty="0"/>
            </a:br>
            <a:r>
              <a:rPr lang="en-NZ" sz="2800" b="1" dirty="0"/>
              <a:t>The baby had to eat, excrete, sleep, and be washed according to the clock. </a:t>
            </a:r>
          </a:p>
        </p:txBody>
      </p:sp>
      <p:pic>
        <p:nvPicPr>
          <p:cNvPr id="2050" name="Picture 2" descr="Plunket advi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365125"/>
            <a:ext cx="5537886" cy="624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304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a:t>Truby</a:t>
            </a:r>
            <a:r>
              <a:rPr lang="en-NZ" dirty="0"/>
              <a:t> King’s analysis of the Infant Mortality</a:t>
            </a:r>
          </a:p>
        </p:txBody>
      </p:sp>
      <p:pic>
        <p:nvPicPr>
          <p:cNvPr id="3074" name="Picture 2" descr="C:\Users\Archie.000\AppData\Local\Temp\pid-13208\IMG_106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746643" y="1825625"/>
            <a:ext cx="469871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89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t>Jim Watt, 1961 (Practical Paediatrics: A Guide for Nurses)</a:t>
            </a:r>
          </a:p>
        </p:txBody>
      </p:sp>
      <p:sp>
        <p:nvSpPr>
          <p:cNvPr id="3" name="Content Placeholder 2"/>
          <p:cNvSpPr>
            <a:spLocks noGrp="1"/>
          </p:cNvSpPr>
          <p:nvPr>
            <p:ph idx="1"/>
          </p:nvPr>
        </p:nvSpPr>
        <p:spPr/>
        <p:txBody>
          <a:bodyPr>
            <a:normAutofit fontScale="85000" lnSpcReduction="20000"/>
          </a:bodyPr>
          <a:lstStyle/>
          <a:p>
            <a:pPr marL="0" indent="0">
              <a:buNone/>
            </a:pPr>
            <a:r>
              <a:rPr lang="en-NZ" sz="3500" b="1" dirty="0"/>
              <a:t>Feeding </a:t>
            </a:r>
            <a:r>
              <a:rPr lang="en-NZ" dirty="0"/>
              <a:t>- test-weighing check for whole day.  A single feed not much use as amount varies each feed. Artificial - room for options and not dogmatic: </a:t>
            </a:r>
          </a:p>
          <a:p>
            <a:pPr marL="0" indent="0">
              <a:buNone/>
            </a:pPr>
            <a:r>
              <a:rPr lang="en-NZ" dirty="0"/>
              <a:t>       Give balanced mixture  - small changes unimportant</a:t>
            </a:r>
          </a:p>
          <a:p>
            <a:pPr marL="0" indent="0">
              <a:buNone/>
            </a:pPr>
            <a:r>
              <a:rPr lang="en-NZ" dirty="0"/>
              <a:t>       Ensure enough - ignore over-feeding bogy</a:t>
            </a:r>
          </a:p>
          <a:p>
            <a:pPr marL="0" indent="0">
              <a:buNone/>
            </a:pPr>
            <a:r>
              <a:rPr lang="en-NZ" dirty="0"/>
              <a:t>       Makes sure infant gets it without effort</a:t>
            </a:r>
          </a:p>
          <a:p>
            <a:pPr marL="0" indent="0">
              <a:buNone/>
            </a:pPr>
            <a:r>
              <a:rPr lang="en-NZ" dirty="0"/>
              <a:t>Fluid 2 1/2 </a:t>
            </a:r>
            <a:r>
              <a:rPr lang="en-NZ" dirty="0" err="1"/>
              <a:t>oz</a:t>
            </a:r>
            <a:r>
              <a:rPr lang="en-NZ" dirty="0"/>
              <a:t> per pound of baby</a:t>
            </a:r>
          </a:p>
          <a:p>
            <a:pPr marL="0" indent="0">
              <a:buNone/>
            </a:pPr>
            <a:r>
              <a:rPr lang="en-NZ" dirty="0"/>
              <a:t>0 - 10 days: milk: water = 50:50</a:t>
            </a:r>
          </a:p>
          <a:p>
            <a:pPr marL="0" indent="0">
              <a:buNone/>
            </a:pPr>
            <a:r>
              <a:rPr lang="en-NZ" dirty="0"/>
              <a:t>Up to 4 </a:t>
            </a:r>
            <a:r>
              <a:rPr lang="en-NZ" dirty="0" err="1"/>
              <a:t>mths</a:t>
            </a:r>
            <a:r>
              <a:rPr lang="en-NZ" dirty="0"/>
              <a:t>: </a:t>
            </a:r>
            <a:r>
              <a:rPr lang="en-NZ" dirty="0" err="1"/>
              <a:t>milk:water</a:t>
            </a:r>
            <a:r>
              <a:rPr lang="en-NZ" dirty="0"/>
              <a:t> = 2:1</a:t>
            </a:r>
          </a:p>
          <a:p>
            <a:pPr marL="0" indent="0">
              <a:buNone/>
            </a:pPr>
            <a:r>
              <a:rPr lang="en-NZ" dirty="0"/>
              <a:t>    add </a:t>
            </a:r>
            <a:r>
              <a:rPr lang="en-NZ" dirty="0" err="1"/>
              <a:t>Karilac</a:t>
            </a:r>
            <a:r>
              <a:rPr lang="en-NZ" dirty="0"/>
              <a:t> or cane sugar 1 teaspoon per pound of baby After 4 </a:t>
            </a:r>
            <a:r>
              <a:rPr lang="en-NZ" dirty="0" err="1"/>
              <a:t>mths</a:t>
            </a:r>
            <a:r>
              <a:rPr lang="en-NZ" dirty="0"/>
              <a:t>, full strength milk and no sugar </a:t>
            </a:r>
          </a:p>
          <a:p>
            <a:pPr marL="0" indent="0">
              <a:buNone/>
            </a:pPr>
            <a:r>
              <a:rPr lang="en-NZ" dirty="0"/>
              <a:t>Solids - recommends at 15 lb, but earlier or later depending on mother's wishes.  No need for insisting on 15lb. Add </a:t>
            </a:r>
            <a:r>
              <a:rPr lang="en-NZ" dirty="0" err="1"/>
              <a:t>vit</a:t>
            </a:r>
            <a:r>
              <a:rPr lang="en-NZ" dirty="0"/>
              <a:t> C and D and iron</a:t>
            </a:r>
          </a:p>
          <a:p>
            <a:endParaRPr lang="en-NZ" dirty="0"/>
          </a:p>
        </p:txBody>
      </p:sp>
    </p:spTree>
    <p:extLst>
      <p:ext uri="{BB962C8B-B14F-4D97-AF65-F5344CB8AC3E}">
        <p14:creationId xmlns:p14="http://schemas.microsoft.com/office/powerpoint/2010/main" val="4216070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How to improve Breast feeding</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2685" y="1795304"/>
            <a:ext cx="6458858" cy="483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521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t>Modern Infant Formulas</a:t>
            </a:r>
          </a:p>
        </p:txBody>
      </p:sp>
      <p:sp>
        <p:nvSpPr>
          <p:cNvPr id="3" name="Content Placeholder 2"/>
          <p:cNvSpPr>
            <a:spLocks noGrp="1"/>
          </p:cNvSpPr>
          <p:nvPr>
            <p:ph idx="1"/>
          </p:nvPr>
        </p:nvSpPr>
        <p:spPr>
          <a:xfrm>
            <a:off x="838200" y="1480457"/>
            <a:ext cx="10515600" cy="4696506"/>
          </a:xfrm>
        </p:spPr>
        <p:txBody>
          <a:bodyPr>
            <a:normAutofit/>
          </a:bodyPr>
          <a:lstStyle/>
          <a:p>
            <a:r>
              <a:rPr lang="en-NZ" sz="3200" b="1" dirty="0"/>
              <a:t>Attempts to make a composition the same as human milk </a:t>
            </a:r>
          </a:p>
          <a:p>
            <a:pPr lvl="1"/>
            <a:r>
              <a:rPr lang="en-NZ" sz="2800" b="1" dirty="0"/>
              <a:t>Purified cow's milk whey and casein as the protein source</a:t>
            </a:r>
          </a:p>
          <a:p>
            <a:pPr lvl="1"/>
            <a:r>
              <a:rPr lang="en-NZ" sz="2800" b="1" dirty="0"/>
              <a:t>A blend of vegetable oils as the fat source </a:t>
            </a:r>
          </a:p>
          <a:p>
            <a:pPr lvl="1"/>
            <a:r>
              <a:rPr lang="en-NZ" sz="2800" b="1" dirty="0"/>
              <a:t>Lactose as the carbohydrate source  </a:t>
            </a:r>
          </a:p>
          <a:p>
            <a:pPr lvl="1"/>
            <a:r>
              <a:rPr lang="en-NZ" sz="2800" b="1" dirty="0"/>
              <a:t>A vitamin-mineral mix</a:t>
            </a:r>
          </a:p>
          <a:p>
            <a:pPr lvl="1"/>
            <a:r>
              <a:rPr lang="en-NZ" sz="2800" b="1" dirty="0"/>
              <a:t>Some contain human milk oligosaccharides for immune development and a healthy gut microbiota </a:t>
            </a:r>
          </a:p>
          <a:p>
            <a:r>
              <a:rPr lang="en-NZ" sz="3200" b="1" dirty="0"/>
              <a:t>Specialised formulae </a:t>
            </a:r>
            <a:r>
              <a:rPr lang="en-NZ" sz="3200" b="1" dirty="0" err="1"/>
              <a:t>eg</a:t>
            </a:r>
            <a:r>
              <a:rPr lang="en-NZ" sz="3200" b="1" dirty="0"/>
              <a:t>. soy based, protein hydrolysates, lactose free, </a:t>
            </a:r>
            <a:r>
              <a:rPr lang="en-NZ" sz="3200" b="1" dirty="0" err="1"/>
              <a:t>etc</a:t>
            </a:r>
            <a:endParaRPr lang="en-NZ" sz="3200" b="1" dirty="0"/>
          </a:p>
          <a:p>
            <a:endParaRPr lang="en-NZ" dirty="0"/>
          </a:p>
        </p:txBody>
      </p:sp>
    </p:spTree>
    <p:extLst>
      <p:ext uri="{BB962C8B-B14F-4D97-AF65-F5344CB8AC3E}">
        <p14:creationId xmlns:p14="http://schemas.microsoft.com/office/powerpoint/2010/main" val="2589916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059" y="373363"/>
            <a:ext cx="10515600" cy="1325563"/>
          </a:xfrm>
        </p:spPr>
        <p:txBody>
          <a:bodyPr/>
          <a:lstStyle/>
          <a:p>
            <a:r>
              <a:rPr lang="en-NZ" b="1" dirty="0"/>
              <a:t>Lactation Failure </a:t>
            </a:r>
            <a:br>
              <a:rPr lang="en-NZ" b="1" dirty="0"/>
            </a:br>
            <a:r>
              <a:rPr lang="en-NZ" b="1" dirty="0"/>
              <a:t> 			</a:t>
            </a:r>
            <a:r>
              <a:rPr lang="en-NZ" sz="4000" b="1" dirty="0"/>
              <a:t>Papyrus </a:t>
            </a:r>
            <a:r>
              <a:rPr lang="en-NZ" sz="4000" b="1" dirty="0" err="1"/>
              <a:t>Ebers</a:t>
            </a:r>
            <a:r>
              <a:rPr lang="en-NZ" sz="4000" b="1" dirty="0"/>
              <a:t>, 1550 BCE, Egypt</a:t>
            </a:r>
          </a:p>
        </p:txBody>
      </p:sp>
      <p:sp>
        <p:nvSpPr>
          <p:cNvPr id="3" name="Content Placeholder 2"/>
          <p:cNvSpPr>
            <a:spLocks noGrp="1"/>
          </p:cNvSpPr>
          <p:nvPr>
            <p:ph idx="1"/>
          </p:nvPr>
        </p:nvSpPr>
        <p:spPr/>
        <p:txBody>
          <a:bodyPr/>
          <a:lstStyle/>
          <a:p>
            <a:pPr marL="0" indent="0">
              <a:buNone/>
            </a:pPr>
            <a:r>
              <a:rPr lang="en-NZ" i="1" dirty="0"/>
              <a:t>To get a supply of milk in a woman's breast for suckling a child: Warm the bones of a sword fish in oil and rub her back with it. Or: Let the woman sit cross-legged and eat fragrant bread of soused durra, while rubbing the parts with the poppy plant. (</a:t>
            </a:r>
            <a:r>
              <a:rPr lang="en-NZ" i="1" u="sng" dirty="0">
                <a:hlinkClick r:id="rId3"/>
              </a:rPr>
              <a:t>Wickes, 1953a</a:t>
            </a:r>
            <a:r>
              <a:rPr lang="en-NZ" i="1" dirty="0"/>
              <a:t>, p. 154)</a:t>
            </a:r>
            <a:endParaRPr lang="en-NZ" dirty="0"/>
          </a:p>
          <a:p>
            <a:pPr marL="0" indent="0">
              <a:buNone/>
            </a:pPr>
            <a:endParaRPr lang="en-NZ" dirty="0"/>
          </a:p>
        </p:txBody>
      </p:sp>
    </p:spTree>
    <p:extLst>
      <p:ext uri="{BB962C8B-B14F-4D97-AF65-F5344CB8AC3E}">
        <p14:creationId xmlns:p14="http://schemas.microsoft.com/office/powerpoint/2010/main" val="1266288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d3i71xaburhd42.cloudfront.net/fb147150fc2d05a7c7fd52ba09cf0ae53e223980/2-Figure1-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1747" y="2408697"/>
            <a:ext cx="9505950" cy="40576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noChangeArrowheads="1"/>
          </p:cNvSpPr>
          <p:nvPr>
            <p:ph type="title"/>
          </p:nvPr>
        </p:nvSpPr>
        <p:spPr bwMode="auto">
          <a:xfrm>
            <a:off x="58715" y="386427"/>
            <a:ext cx="1180384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2E3743"/>
                </a:solidFill>
                <a:effectLst/>
                <a:latin typeface="Roboto"/>
              </a:rPr>
              <a:t>Antique breast pumps.</a:t>
            </a:r>
            <a:br>
              <a:rPr kumimoji="0" lang="en-US" altLang="en-US" sz="2800" b="1" i="0" u="none" strike="noStrike" cap="none" normalizeH="0" baseline="0" dirty="0">
                <a:ln>
                  <a:noFill/>
                </a:ln>
                <a:solidFill>
                  <a:srgbClr val="2E3743"/>
                </a:solidFill>
                <a:effectLst/>
                <a:latin typeface="Roboto"/>
              </a:rPr>
            </a:br>
            <a:r>
              <a:rPr kumimoji="0" lang="en-US" altLang="en-US" sz="2400" b="1" i="0" u="none" strike="noStrike" cap="none" normalizeH="0" baseline="0" dirty="0">
                <a:ln>
                  <a:noFill/>
                </a:ln>
                <a:solidFill>
                  <a:srgbClr val="2E3743"/>
                </a:solidFill>
                <a:effectLst/>
                <a:latin typeface="Roboto"/>
              </a:rPr>
              <a:t>( A – D) </a:t>
            </a:r>
            <a:r>
              <a:rPr kumimoji="0" lang="en-US" altLang="en-US" sz="2400" b="1" i="0" u="none" strike="noStrike" cap="none" normalizeH="0" baseline="0" dirty="0" err="1">
                <a:ln>
                  <a:noFill/>
                </a:ln>
                <a:solidFill>
                  <a:srgbClr val="2E3743"/>
                </a:solidFill>
                <a:effectLst/>
                <a:latin typeface="Roboto"/>
              </a:rPr>
              <a:t>Guttus</a:t>
            </a:r>
            <a:r>
              <a:rPr kumimoji="0" lang="en-US" altLang="en-US" sz="2400" b="1" i="0" u="none" strike="noStrike" cap="none" normalizeH="0" baseline="0" dirty="0">
                <a:ln>
                  <a:noFill/>
                </a:ln>
                <a:solidFill>
                  <a:srgbClr val="2E3743"/>
                </a:solidFill>
                <a:effectLst/>
                <a:latin typeface="Roboto"/>
              </a:rPr>
              <a:t> -type ceramic breast pumps from Greece, 5th century BCE</a:t>
            </a:r>
            <a:br>
              <a:rPr kumimoji="0" lang="en-US" altLang="en-US" sz="2400" b="1" i="0" u="none" strike="noStrike" cap="none" normalizeH="0" baseline="0" dirty="0">
                <a:ln>
                  <a:noFill/>
                </a:ln>
                <a:solidFill>
                  <a:srgbClr val="2E3743"/>
                </a:solidFill>
                <a:effectLst/>
                <a:latin typeface="Roboto"/>
              </a:rPr>
            </a:br>
            <a:r>
              <a:rPr kumimoji="0" lang="en-US" altLang="en-US" sz="2400" b="1" i="0" u="none" strike="noStrike" cap="none" normalizeH="0" baseline="0" dirty="0">
                <a:ln>
                  <a:noFill/>
                </a:ln>
                <a:solidFill>
                  <a:srgbClr val="2E3743"/>
                </a:solidFill>
                <a:effectLst/>
                <a:latin typeface="Roboto"/>
              </a:rPr>
              <a:t>(E) Roman glass </a:t>
            </a:r>
            <a:r>
              <a:rPr kumimoji="0" lang="en-US" altLang="en-US" sz="2400" b="1" i="0" u="none" strike="noStrike" cap="none" normalizeH="0" baseline="0" dirty="0" err="1">
                <a:ln>
                  <a:noFill/>
                </a:ln>
                <a:solidFill>
                  <a:srgbClr val="2E3743"/>
                </a:solidFill>
                <a:effectLst/>
                <a:latin typeface="Roboto"/>
              </a:rPr>
              <a:t>tiralatte</a:t>
            </a:r>
            <a:r>
              <a:rPr kumimoji="0" lang="en-US" altLang="en-US" sz="2400" b="1" i="0" u="none" strike="noStrike" cap="none" normalizeH="0" baseline="0" dirty="0">
                <a:ln>
                  <a:noFill/>
                </a:ln>
                <a:solidFill>
                  <a:srgbClr val="2E3743"/>
                </a:solidFill>
                <a:effectLst/>
                <a:latin typeface="Roboto"/>
              </a:rPr>
              <a:t> from Zadar, Croatia, 31 cm long, 2nd century CE </a:t>
            </a:r>
            <a:br>
              <a:rPr kumimoji="0" lang="en-US" altLang="en-US" sz="2400" b="1" i="0" u="none" strike="noStrike" cap="none" normalizeH="0" baseline="0" dirty="0">
                <a:ln>
                  <a:noFill/>
                </a:ln>
                <a:solidFill>
                  <a:srgbClr val="2E3743"/>
                </a:solidFill>
                <a:effectLst/>
                <a:latin typeface="Roboto"/>
              </a:rPr>
            </a:br>
            <a:r>
              <a:rPr kumimoji="0" lang="en-US" altLang="en-US" sz="2400" b="1" i="0" u="none" strike="noStrike" cap="none" normalizeH="0" baseline="0" dirty="0">
                <a:ln>
                  <a:noFill/>
                </a:ln>
                <a:solidFill>
                  <a:srgbClr val="2E3743"/>
                </a:solidFill>
                <a:effectLst/>
                <a:latin typeface="Roboto"/>
              </a:rPr>
              <a:t>(F) Medieval glass vessel from the Roger </a:t>
            </a:r>
            <a:r>
              <a:rPr kumimoji="0" lang="en-US" altLang="en-US" sz="2400" b="1" i="0" u="none" strike="noStrike" cap="none" normalizeH="0" baseline="0" dirty="0" err="1">
                <a:ln>
                  <a:noFill/>
                </a:ln>
                <a:solidFill>
                  <a:srgbClr val="2E3743"/>
                </a:solidFill>
                <a:effectLst/>
                <a:latin typeface="Roboto"/>
              </a:rPr>
              <a:t>Frugardi</a:t>
            </a:r>
            <a:r>
              <a:rPr kumimoji="0" lang="en-US" altLang="en-US" sz="2400" b="1" i="0" u="none" strike="noStrike" cap="none" normalizeH="0" baseline="0" dirty="0">
                <a:ln>
                  <a:noFill/>
                </a:ln>
                <a:solidFill>
                  <a:srgbClr val="2E3743"/>
                </a:solidFill>
                <a:effectLst/>
                <a:latin typeface="Roboto"/>
              </a:rPr>
              <a:t> codex, 10th century CE</a:t>
            </a:r>
            <a:r>
              <a:rPr kumimoji="0" lang="en-US" altLang="en-US" sz="1100" b="1" i="0" u="none" strike="noStrike" cap="none" normalizeH="0" baseline="0" dirty="0">
                <a:ln>
                  <a:noFill/>
                </a:ln>
                <a:solidFill>
                  <a:srgbClr val="2E3743"/>
                </a:solidFill>
                <a:effectLst/>
                <a:latin typeface="Roboto"/>
              </a:rPr>
              <a:t> </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7285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17</a:t>
            </a:r>
            <a:r>
              <a:rPr lang="en-NZ" baseline="30000" dirty="0"/>
              <a:t>th</a:t>
            </a:r>
            <a:r>
              <a:rPr lang="en-NZ" dirty="0"/>
              <a:t> Century pipe model</a:t>
            </a:r>
          </a:p>
        </p:txBody>
      </p:sp>
      <p:pic>
        <p:nvPicPr>
          <p:cNvPr id="13314" name="Picture 2" descr="File:W.H. Ryff &quot;Frawen-Rosengarten&quot;; breast-pump Wellcome L001445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98573" y="2018941"/>
            <a:ext cx="6194854" cy="3964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165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06400"/>
            <a:ext cx="10515600" cy="747260"/>
          </a:xfrm>
        </p:spPr>
        <p:txBody>
          <a:bodyPr>
            <a:noAutofit/>
          </a:bodyPr>
          <a:lstStyle/>
          <a:p>
            <a:r>
              <a:rPr lang="en-US" altLang="en-US" sz="3600" b="1" dirty="0">
                <a:solidFill>
                  <a:srgbClr val="2E3743"/>
                </a:solidFill>
                <a:latin typeface="Roboto"/>
              </a:rPr>
              <a:t>Breast pumps from the 18th century</a:t>
            </a:r>
            <a:r>
              <a:rPr lang="en-US" altLang="en-US" sz="3200" dirty="0">
                <a:solidFill>
                  <a:srgbClr val="2E3743"/>
                </a:solidFill>
                <a:latin typeface="Roboto"/>
              </a:rPr>
              <a:t>.</a:t>
            </a:r>
            <a:endParaRPr lang="en-NZ" sz="3600" dirty="0"/>
          </a:p>
        </p:txBody>
      </p:sp>
      <p:sp>
        <p:nvSpPr>
          <p:cNvPr id="3" name="Content Placeholder 2"/>
          <p:cNvSpPr>
            <a:spLocks noGrp="1"/>
          </p:cNvSpPr>
          <p:nvPr>
            <p:ph sz="half" idx="1"/>
          </p:nvPr>
        </p:nvSpPr>
        <p:spPr>
          <a:xfrm>
            <a:off x="762000" y="1632631"/>
            <a:ext cx="4256314" cy="4351338"/>
          </a:xfrm>
        </p:spPr>
        <p:txBody>
          <a:bodyPr>
            <a:normAutofit fontScale="85000" lnSpcReduction="20000"/>
          </a:bodyPr>
          <a:lstStyle/>
          <a:p>
            <a:pPr marL="0" indent="0">
              <a:buNone/>
            </a:pPr>
            <a:r>
              <a:rPr lang="en-US" altLang="en-US" b="1" dirty="0">
                <a:solidFill>
                  <a:srgbClr val="2E3743"/>
                </a:solidFill>
                <a:latin typeface="Roboto"/>
              </a:rPr>
              <a:t>(A) Ivory sucking device [ </a:t>
            </a:r>
            <a:r>
              <a:rPr lang="en-US" altLang="en-US" b="1" dirty="0" err="1">
                <a:solidFill>
                  <a:srgbClr val="2E3743"/>
                </a:solidFill>
                <a:latin typeface="Roboto"/>
              </a:rPr>
              <a:t>chapiteau</a:t>
            </a:r>
            <a:r>
              <a:rPr lang="en-US" altLang="en-US" b="1" dirty="0">
                <a:solidFill>
                  <a:srgbClr val="2E3743"/>
                </a:solidFill>
                <a:latin typeface="Roboto"/>
              </a:rPr>
              <a:t> ] to elongate the nipple and (B) a cheap alternative, a clay smoking pipe,</a:t>
            </a:r>
          </a:p>
          <a:p>
            <a:pPr marL="0" indent="0">
              <a:buNone/>
            </a:pPr>
            <a:r>
              <a:rPr lang="en-US" altLang="en-US" b="1" dirty="0">
                <a:solidFill>
                  <a:srgbClr val="2E3743"/>
                </a:solidFill>
                <a:latin typeface="Roboto"/>
              </a:rPr>
              <a:t> </a:t>
            </a:r>
            <a:br>
              <a:rPr lang="en-US" altLang="en-US" b="1" dirty="0">
                <a:solidFill>
                  <a:srgbClr val="2E3743"/>
                </a:solidFill>
                <a:latin typeface="Roboto"/>
              </a:rPr>
            </a:br>
            <a:r>
              <a:rPr lang="en-US" altLang="en-US" b="1" dirty="0">
                <a:solidFill>
                  <a:srgbClr val="2E3743"/>
                </a:solidFill>
                <a:latin typeface="Roboto"/>
              </a:rPr>
              <a:t>C – F) Piston-driven breast pump, 1774 </a:t>
            </a:r>
          </a:p>
          <a:p>
            <a:pPr marL="0" indent="0">
              <a:buNone/>
            </a:pPr>
            <a:endParaRPr lang="en-US" altLang="en-US" b="1" dirty="0">
              <a:solidFill>
                <a:srgbClr val="2E3743"/>
              </a:solidFill>
              <a:latin typeface="Roboto"/>
            </a:endParaRPr>
          </a:p>
          <a:p>
            <a:pPr marL="0" indent="0">
              <a:buNone/>
            </a:pPr>
            <a:r>
              <a:rPr lang="en-US" altLang="en-US" b="1" dirty="0">
                <a:solidFill>
                  <a:srgbClr val="2E3743"/>
                </a:solidFill>
                <a:latin typeface="Roboto"/>
              </a:rPr>
              <a:t>(E, F) Cupping glass to form the nipples. </a:t>
            </a:r>
          </a:p>
          <a:p>
            <a:pPr marL="0" indent="0">
              <a:buNone/>
            </a:pPr>
            <a:br>
              <a:rPr lang="en-US" altLang="en-US" b="1" dirty="0">
                <a:solidFill>
                  <a:srgbClr val="2E3743"/>
                </a:solidFill>
                <a:latin typeface="Roboto"/>
              </a:rPr>
            </a:br>
            <a:r>
              <a:rPr lang="en-US" altLang="en-US" b="1" dirty="0">
                <a:solidFill>
                  <a:srgbClr val="2E3743"/>
                </a:solidFill>
                <a:latin typeface="Roboto"/>
              </a:rPr>
              <a:t>(G) Breast pump with bag of </a:t>
            </a:r>
            <a:r>
              <a:rPr lang="en-US" altLang="en-US" b="1" dirty="0" err="1">
                <a:solidFill>
                  <a:srgbClr val="2E3743"/>
                </a:solidFill>
                <a:latin typeface="Roboto"/>
              </a:rPr>
              <a:t>unvulcanized</a:t>
            </a:r>
            <a:r>
              <a:rPr lang="en-US" altLang="en-US" b="1" dirty="0">
                <a:solidFill>
                  <a:srgbClr val="2E3743"/>
                </a:solidFill>
                <a:latin typeface="Roboto"/>
              </a:rPr>
              <a:t> India rubber,.</a:t>
            </a:r>
            <a:endParaRPr lang="en-NZ" b="1" dirty="0"/>
          </a:p>
        </p:txBody>
      </p:sp>
      <p:pic>
        <p:nvPicPr>
          <p:cNvPr id="5" name="Picture 2" descr="https://d3i71xaburhd42.cloudfront.net/fb147150fc2d05a7c7fd52ba09cf0ae53e223980/4-Figure3-1.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02190" y="1296867"/>
            <a:ext cx="6601552" cy="468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147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10242" name="Picture 2" descr="Breast Pump (From the Collection #30) – Museum of Health Care Blo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0" y="2772569"/>
            <a:ext cx="457200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976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uttus, tiralatte and téterelle: a history of breast pumps | Semantic  Schola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87467" y="1825625"/>
            <a:ext cx="8417066"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noChangeArrowheads="1"/>
          </p:cNvSpPr>
          <p:nvPr>
            <p:ph type="title"/>
          </p:nvPr>
        </p:nvSpPr>
        <p:spPr bwMode="auto">
          <a:xfrm>
            <a:off x="838200" y="489299"/>
            <a:ext cx="111916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E3743"/>
                </a:solidFill>
                <a:effectLst/>
                <a:latin typeface="Roboto"/>
              </a:rPr>
              <a:t>Breast pumps from the 19th century</a:t>
            </a:r>
            <a:r>
              <a:rPr kumimoji="0" lang="en-US" altLang="en-US" sz="2000" b="0" i="0" u="none" strike="noStrike" cap="none" normalizeH="0" baseline="0" dirty="0">
                <a:ln>
                  <a:noFill/>
                </a:ln>
                <a:solidFill>
                  <a:srgbClr val="2E3743"/>
                </a:solidFill>
                <a:effectLst/>
                <a:latin typeface="Roboto"/>
              </a:rPr>
              <a:t>. </a:t>
            </a:r>
            <a:br>
              <a:rPr kumimoji="0" lang="en-US" altLang="en-US" sz="2000" b="0" i="0" u="none" strike="noStrike" cap="none" normalizeH="0" baseline="0" dirty="0">
                <a:ln>
                  <a:noFill/>
                </a:ln>
                <a:solidFill>
                  <a:srgbClr val="2E3743"/>
                </a:solidFill>
                <a:effectLst/>
                <a:latin typeface="Roboto"/>
              </a:rPr>
            </a:br>
            <a:r>
              <a:rPr kumimoji="0" lang="en-US" altLang="en-US" sz="2000" b="1" i="0" u="none" strike="noStrike" cap="none" normalizeH="0" baseline="0" dirty="0">
                <a:ln>
                  <a:noFill/>
                </a:ln>
                <a:solidFill>
                  <a:srgbClr val="2E3743"/>
                </a:solidFill>
                <a:effectLst/>
                <a:latin typeface="Roboto"/>
              </a:rPr>
              <a:t>A) for the feeding of weak infants,	        (B, C) Alternatively-shaped glass parts of (A). </a:t>
            </a:r>
            <a:br>
              <a:rPr kumimoji="0" lang="en-US" altLang="en-US" sz="2000" b="1" i="0" u="none" strike="noStrike" cap="none" normalizeH="0" baseline="0" dirty="0">
                <a:ln>
                  <a:noFill/>
                </a:ln>
                <a:solidFill>
                  <a:srgbClr val="2E3743"/>
                </a:solidFill>
                <a:effectLst/>
                <a:latin typeface="Roboto"/>
              </a:rPr>
            </a:br>
            <a:r>
              <a:rPr kumimoji="0" lang="en-US" altLang="en-US" sz="2000" b="1" i="0" u="none" strike="noStrike" cap="none" normalizeH="0" baseline="0" dirty="0">
                <a:ln>
                  <a:noFill/>
                </a:ln>
                <a:solidFill>
                  <a:srgbClr val="2E3743"/>
                </a:solidFill>
                <a:effectLst/>
                <a:latin typeface="Roboto"/>
              </a:rPr>
              <a:t>(D) Piston-driven milk pump  in 1909. 	         (</a:t>
            </a:r>
            <a:r>
              <a:rPr lang="en-US" altLang="en-US" sz="2000" b="1" dirty="0">
                <a:solidFill>
                  <a:srgbClr val="2E3743"/>
                </a:solidFill>
                <a:latin typeface="Roboto"/>
              </a:rPr>
              <a:t>E</a:t>
            </a:r>
            <a:r>
              <a:rPr kumimoji="0" lang="en-US" altLang="en-US" sz="2000" b="1" i="0" u="none" strike="noStrike" cap="none" normalizeH="0" baseline="0" dirty="0">
                <a:ln>
                  <a:noFill/>
                </a:ln>
                <a:solidFill>
                  <a:srgbClr val="2E3743"/>
                </a:solidFill>
                <a:effectLst/>
                <a:latin typeface="Roboto"/>
              </a:rPr>
              <a:t>) T é </a:t>
            </a:r>
            <a:r>
              <a:rPr kumimoji="0" lang="en-US" altLang="en-US" sz="2000" b="1" i="0" u="none" strike="noStrike" cap="none" normalizeH="0" baseline="0" dirty="0" err="1">
                <a:ln>
                  <a:noFill/>
                </a:ln>
                <a:solidFill>
                  <a:srgbClr val="2E3743"/>
                </a:solidFill>
                <a:effectLst/>
                <a:latin typeface="Roboto"/>
              </a:rPr>
              <a:t>terelle</a:t>
            </a:r>
            <a:r>
              <a:rPr kumimoji="0" lang="en-US" altLang="en-US" sz="2000" b="1" i="0" u="none" strike="noStrike" cap="none" normalizeH="0" baseline="0" dirty="0">
                <a:ln>
                  <a:noFill/>
                </a:ln>
                <a:solidFill>
                  <a:srgbClr val="2E3743"/>
                </a:solidFill>
                <a:effectLst/>
                <a:latin typeface="Roboto"/>
              </a:rPr>
              <a:t> with valve in the lower tube,1889 </a:t>
            </a:r>
            <a:endParaRPr kumimoji="0" lang="en-US" altLang="en-US"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07251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11266" name="Picture 2" descr="Breast pump - Wikipedi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60318" y="1825625"/>
            <a:ext cx="767136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036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887097" cy="3572561"/>
          </a:xfrm>
        </p:spPr>
        <p:txBody>
          <a:bodyPr/>
          <a:lstStyle/>
          <a:p>
            <a:r>
              <a:rPr lang="en-NZ" b="1" dirty="0"/>
              <a:t>The Needham hand operated pump</a:t>
            </a:r>
          </a:p>
        </p:txBody>
      </p:sp>
      <p:sp>
        <p:nvSpPr>
          <p:cNvPr id="4" name="AutoShape 4" descr="200 Years Of Breast Pumps, In 18 Images | HuffPost Lif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5" name="Picture 4"/>
          <p:cNvPicPr>
            <a:picLocks noChangeAspect="1"/>
          </p:cNvPicPr>
          <p:nvPr/>
        </p:nvPicPr>
        <p:blipFill>
          <a:blip r:embed="rId3"/>
          <a:stretch>
            <a:fillRect/>
          </a:stretch>
        </p:blipFill>
        <p:spPr>
          <a:xfrm>
            <a:off x="5917396" y="543698"/>
            <a:ext cx="4682050" cy="5642918"/>
          </a:xfrm>
          <a:prstGeom prst="rect">
            <a:avLst/>
          </a:prstGeom>
        </p:spPr>
      </p:pic>
    </p:spTree>
    <p:extLst>
      <p:ext uri="{BB962C8B-B14F-4D97-AF65-F5344CB8AC3E}">
        <p14:creationId xmlns:p14="http://schemas.microsoft.com/office/powerpoint/2010/main" val="3622456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574143" cy="4729389"/>
          </a:xfrm>
        </p:spPr>
        <p:txBody>
          <a:bodyPr/>
          <a:lstStyle/>
          <a:p>
            <a:r>
              <a:rPr lang="en-NZ" b="1" dirty="0"/>
              <a:t>One of the first electric breast pumps used in Hutt Hospital</a:t>
            </a:r>
          </a:p>
        </p:txBody>
      </p:sp>
      <p:pic>
        <p:nvPicPr>
          <p:cNvPr id="2050" name="Picture 2" descr="SCU%20Breast%20Pump%20&amp;%20cups%20%20%20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090" y="741234"/>
            <a:ext cx="5163910" cy="518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350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40" y="636974"/>
            <a:ext cx="10515600" cy="1325563"/>
          </a:xfrm>
        </p:spPr>
        <p:txBody>
          <a:bodyPr/>
          <a:lstStyle/>
          <a:p>
            <a:r>
              <a:rPr lang="en-NZ" dirty="0"/>
              <a:t>Modern Australian pump</a:t>
            </a:r>
          </a:p>
        </p:txBody>
      </p:sp>
      <p:pic>
        <p:nvPicPr>
          <p:cNvPr id="12290" name="Picture 2" descr="A Brief History of Breast Pumps - The Atlanti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54114" y="707158"/>
            <a:ext cx="4382530" cy="378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3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40" y="636974"/>
            <a:ext cx="10515600" cy="1325563"/>
          </a:xfrm>
        </p:spPr>
        <p:txBody>
          <a:bodyPr/>
          <a:lstStyle/>
          <a:p>
            <a:r>
              <a:rPr lang="en-NZ" dirty="0"/>
              <a:t>Modern Australian pump</a:t>
            </a:r>
          </a:p>
        </p:txBody>
      </p:sp>
      <p:pic>
        <p:nvPicPr>
          <p:cNvPr id="12290" name="Picture 2" descr="A Brief History of Breast Pumps - The Atlanti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54114" y="707158"/>
            <a:ext cx="4382530" cy="378281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Using a breast pump | Australian Breastfeeding Associ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98995"/>
            <a:ext cx="60960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256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t>Wet Nursing</a:t>
            </a:r>
          </a:p>
        </p:txBody>
      </p:sp>
      <p:sp>
        <p:nvSpPr>
          <p:cNvPr id="3" name="Content Placeholder 2"/>
          <p:cNvSpPr>
            <a:spLocks noGrp="1"/>
          </p:cNvSpPr>
          <p:nvPr>
            <p:ph idx="1"/>
          </p:nvPr>
        </p:nvSpPr>
        <p:spPr/>
        <p:txBody>
          <a:bodyPr/>
          <a:lstStyle/>
          <a:p>
            <a:r>
              <a:rPr lang="en-NZ" dirty="0"/>
              <a:t>As early as 2000 BCE</a:t>
            </a:r>
          </a:p>
          <a:p>
            <a:r>
              <a:rPr lang="en-NZ" dirty="0"/>
              <a:t>In 950 BCE Greece, wet nurses had high status and managed the slaves</a:t>
            </a:r>
          </a:p>
          <a:p>
            <a:r>
              <a:rPr lang="en-NZ" dirty="0"/>
              <a:t>In the Roman Empire  (300BCE to 400CE) wet nurses, under contract fed (female) babies, abandoned on the rubbish </a:t>
            </a:r>
            <a:r>
              <a:rPr lang="en-NZ" dirty="0">
                <a:sym typeface="Wingdings" panose="05000000000000000000" pitchFamily="2" charset="2"/>
              </a:rPr>
              <a:t> cheap slaves</a:t>
            </a:r>
          </a:p>
          <a:p>
            <a:r>
              <a:rPr lang="en-NZ" dirty="0">
                <a:sym typeface="Wingdings" panose="05000000000000000000" pitchFamily="2" charset="2"/>
              </a:rPr>
              <a:t>Later in Europe some young women got rid of their own baby to earn a living as a wet nurse</a:t>
            </a:r>
          </a:p>
          <a:p>
            <a:r>
              <a:rPr lang="en-NZ" dirty="0">
                <a:sym typeface="Wingdings" panose="05000000000000000000" pitchFamily="2" charset="2"/>
              </a:rPr>
              <a:t>In France they were registered, had a medical examination and had to feed their own baby for 9 months.</a:t>
            </a:r>
            <a:endParaRPr lang="en-NZ" dirty="0"/>
          </a:p>
        </p:txBody>
      </p:sp>
    </p:spTree>
    <p:extLst>
      <p:ext uri="{BB962C8B-B14F-4D97-AF65-F5344CB8AC3E}">
        <p14:creationId xmlns:p14="http://schemas.microsoft.com/office/powerpoint/2010/main" val="1313759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t>Human Milk Banking</a:t>
            </a:r>
          </a:p>
        </p:txBody>
      </p:sp>
      <p:sp>
        <p:nvSpPr>
          <p:cNvPr id="3" name="Content Placeholder 2"/>
          <p:cNvSpPr>
            <a:spLocks noGrp="1"/>
          </p:cNvSpPr>
          <p:nvPr>
            <p:ph idx="1"/>
          </p:nvPr>
        </p:nvSpPr>
        <p:spPr/>
        <p:txBody>
          <a:bodyPr/>
          <a:lstStyle/>
          <a:p>
            <a:r>
              <a:rPr lang="en-NZ" b="1" dirty="0"/>
              <a:t>Only after refrigeration became available</a:t>
            </a:r>
          </a:p>
          <a:p>
            <a:r>
              <a:rPr lang="en-NZ" b="1" dirty="0"/>
              <a:t>Concern about infection – heat treated, pasteurised</a:t>
            </a:r>
          </a:p>
          <a:p>
            <a:r>
              <a:rPr lang="en-NZ" b="1" dirty="0"/>
              <a:t>Concern about donor’s medication</a:t>
            </a:r>
          </a:p>
          <a:p>
            <a:r>
              <a:rPr lang="en-NZ" b="1" dirty="0"/>
              <a:t>Formal Milk Banks screen donors and process the milk reliably</a:t>
            </a:r>
          </a:p>
          <a:p>
            <a:r>
              <a:rPr lang="en-NZ" b="1" dirty="0"/>
              <a:t>In NZ, mainly for </a:t>
            </a:r>
            <a:r>
              <a:rPr lang="en-NZ" b="1" dirty="0" err="1"/>
              <a:t>Prems</a:t>
            </a:r>
            <a:r>
              <a:rPr lang="en-NZ" b="1" dirty="0"/>
              <a:t> (&lt;1500 </a:t>
            </a:r>
            <a:r>
              <a:rPr lang="en-NZ" b="1" dirty="0" err="1"/>
              <a:t>gms</a:t>
            </a:r>
            <a:r>
              <a:rPr lang="en-NZ" b="1" dirty="0"/>
              <a:t>) in NICU</a:t>
            </a:r>
          </a:p>
        </p:txBody>
      </p:sp>
    </p:spTree>
    <p:extLst>
      <p:ext uri="{BB962C8B-B14F-4D97-AF65-F5344CB8AC3E}">
        <p14:creationId xmlns:p14="http://schemas.microsoft.com/office/powerpoint/2010/main" val="756284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t>Human Milk Banking</a:t>
            </a:r>
          </a:p>
        </p:txBody>
      </p:sp>
      <p:sp>
        <p:nvSpPr>
          <p:cNvPr id="3" name="Content Placeholder 2"/>
          <p:cNvSpPr>
            <a:spLocks noGrp="1"/>
          </p:cNvSpPr>
          <p:nvPr>
            <p:ph idx="1"/>
          </p:nvPr>
        </p:nvSpPr>
        <p:spPr/>
        <p:txBody>
          <a:bodyPr/>
          <a:lstStyle/>
          <a:p>
            <a:r>
              <a:rPr lang="en-NZ" b="1" dirty="0"/>
              <a:t>Only after refrigeration became available</a:t>
            </a:r>
          </a:p>
          <a:p>
            <a:r>
              <a:rPr lang="en-NZ" b="1" dirty="0"/>
              <a:t>Concern about infection – heat treated, pasteurised</a:t>
            </a:r>
          </a:p>
          <a:p>
            <a:r>
              <a:rPr lang="en-NZ" b="1" dirty="0"/>
              <a:t>Concern about donor’s medication</a:t>
            </a:r>
          </a:p>
          <a:p>
            <a:r>
              <a:rPr lang="en-NZ" b="1" dirty="0"/>
              <a:t>Formal Milk Banks screen donors and process the milk reliably</a:t>
            </a:r>
          </a:p>
          <a:p>
            <a:r>
              <a:rPr lang="en-NZ" b="1" dirty="0"/>
              <a:t>In NZ, mainly for </a:t>
            </a:r>
            <a:r>
              <a:rPr lang="en-NZ" b="1" dirty="0" err="1"/>
              <a:t>Prems</a:t>
            </a:r>
            <a:r>
              <a:rPr lang="en-NZ" b="1" dirty="0"/>
              <a:t> (&lt;1500 </a:t>
            </a:r>
            <a:r>
              <a:rPr lang="en-NZ" b="1" dirty="0" err="1"/>
              <a:t>gms</a:t>
            </a:r>
            <a:r>
              <a:rPr lang="en-NZ" b="1" dirty="0"/>
              <a:t>) in NICU</a:t>
            </a:r>
          </a:p>
          <a:p>
            <a:r>
              <a:rPr lang="en-NZ" b="1" dirty="0"/>
              <a:t>Private sales on the Internet are common, but suspect.</a:t>
            </a:r>
          </a:p>
          <a:p>
            <a:r>
              <a:rPr lang="en-NZ" b="1" dirty="0"/>
              <a:t>Plus some weirdos are buying it for use in their tea and worse!</a:t>
            </a:r>
          </a:p>
        </p:txBody>
      </p:sp>
    </p:spTree>
    <p:extLst>
      <p:ext uri="{BB962C8B-B14F-4D97-AF65-F5344CB8AC3E}">
        <p14:creationId xmlns:p14="http://schemas.microsoft.com/office/powerpoint/2010/main" val="2831644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t>Future</a:t>
            </a:r>
          </a:p>
        </p:txBody>
      </p:sp>
      <p:sp>
        <p:nvSpPr>
          <p:cNvPr id="3" name="Content Placeholder 2"/>
          <p:cNvSpPr>
            <a:spLocks noGrp="1"/>
          </p:cNvSpPr>
          <p:nvPr>
            <p:ph idx="1"/>
          </p:nvPr>
        </p:nvSpPr>
        <p:spPr>
          <a:xfrm>
            <a:off x="838200" y="1690688"/>
            <a:ext cx="10515600" cy="4351338"/>
          </a:xfrm>
        </p:spPr>
        <p:txBody>
          <a:bodyPr>
            <a:normAutofit lnSpcReduction="10000"/>
          </a:bodyPr>
          <a:lstStyle/>
          <a:p>
            <a:r>
              <a:rPr lang="en-NZ" b="1" dirty="0"/>
              <a:t>Milk from plants already with us – 1 litre of soy milk requires 1 square mile of land! Also oats, almonds, rice, coconut, </a:t>
            </a:r>
            <a:r>
              <a:rPr lang="en-NZ" b="1" dirty="0" err="1"/>
              <a:t>etc</a:t>
            </a:r>
            <a:endParaRPr lang="en-NZ" b="1" dirty="0"/>
          </a:p>
          <a:p>
            <a:endParaRPr lang="en-NZ" b="1" dirty="0"/>
          </a:p>
          <a:p>
            <a:r>
              <a:rPr lang="en-NZ" b="1" dirty="0"/>
              <a:t>Synthetic Cow’s milk produced genetically in the laboratory -  98% of the proteins, need to add immunoglobulins, fats, carbohydrates and minerals</a:t>
            </a:r>
          </a:p>
          <a:p>
            <a:pPr marL="0" indent="0">
              <a:buNone/>
            </a:pPr>
            <a:endParaRPr lang="en-NZ" b="1" dirty="0"/>
          </a:p>
          <a:p>
            <a:r>
              <a:rPr lang="en-NZ" b="1" dirty="0"/>
              <a:t>Milk from Cockroaches – superfood!</a:t>
            </a:r>
          </a:p>
          <a:p>
            <a:endParaRPr lang="en-NZ" b="1" dirty="0"/>
          </a:p>
          <a:p>
            <a:r>
              <a:rPr lang="en-NZ" b="1" dirty="0"/>
              <a:t>Milk with plastic – a not-so-good feature!</a:t>
            </a:r>
          </a:p>
          <a:p>
            <a:pPr marL="0" indent="0">
              <a:buNone/>
            </a:pPr>
            <a:endParaRPr lang="en-NZ" dirty="0"/>
          </a:p>
        </p:txBody>
      </p:sp>
    </p:spTree>
    <p:extLst>
      <p:ext uri="{BB962C8B-B14F-4D97-AF65-F5344CB8AC3E}">
        <p14:creationId xmlns:p14="http://schemas.microsoft.com/office/powerpoint/2010/main" val="1848434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27070"/>
          </a:xfrm>
        </p:spPr>
        <p:txBody>
          <a:bodyPr/>
          <a:lstStyle/>
          <a:p>
            <a:r>
              <a:rPr lang="en-NZ" b="1" dirty="0"/>
              <a:t>References</a:t>
            </a:r>
          </a:p>
        </p:txBody>
      </p:sp>
      <p:sp>
        <p:nvSpPr>
          <p:cNvPr id="3" name="Content Placeholder 2"/>
          <p:cNvSpPr>
            <a:spLocks noGrp="1"/>
          </p:cNvSpPr>
          <p:nvPr>
            <p:ph idx="1"/>
          </p:nvPr>
        </p:nvSpPr>
        <p:spPr>
          <a:xfrm>
            <a:off x="838200" y="1260389"/>
            <a:ext cx="10515600" cy="4916574"/>
          </a:xfrm>
        </p:spPr>
        <p:txBody>
          <a:bodyPr>
            <a:normAutofit/>
          </a:bodyPr>
          <a:lstStyle/>
          <a:p>
            <a:r>
              <a:rPr lang="en-NZ" b="1" dirty="0"/>
              <a:t> </a:t>
            </a:r>
            <a:r>
              <a:rPr lang="en-NZ" sz="2000" b="1" dirty="0"/>
              <a:t>Minchin, M. (2018). 14 Infant Feeding in History: an Outline. In </a:t>
            </a:r>
            <a:r>
              <a:rPr lang="en-NZ" sz="2000" b="1" i="1" dirty="0"/>
              <a:t>Breastfeeding and Breast Milk – from Biochemistry to Impact, (Ed, Family Larson- </a:t>
            </a:r>
            <a:r>
              <a:rPr lang="en-NZ" sz="2000" b="1" i="1" dirty="0" err="1"/>
              <a:t>Rosenquist</a:t>
            </a:r>
            <a:r>
              <a:rPr lang="en-NZ" sz="2000" b="1" i="1" dirty="0"/>
              <a:t> Foundation) Georg </a:t>
            </a:r>
            <a:r>
              <a:rPr lang="en-NZ" sz="2000" b="1" i="1" dirty="0" err="1"/>
              <a:t>Thieme</a:t>
            </a:r>
            <a:r>
              <a:rPr lang="en-NZ" sz="2000" b="1" i="1" dirty="0"/>
              <a:t> </a:t>
            </a:r>
            <a:r>
              <a:rPr lang="en-NZ" sz="2000" b="1" i="1" dirty="0" err="1"/>
              <a:t>Verlag</a:t>
            </a:r>
            <a:r>
              <a:rPr lang="en-NZ" sz="2000" b="1" i="1" dirty="0"/>
              <a:t> KG</a:t>
            </a:r>
            <a:r>
              <a:rPr lang="en-NZ" sz="2000" b="1" dirty="0"/>
              <a:t>. The Global Health Network. </a:t>
            </a:r>
            <a:r>
              <a:rPr lang="en-NZ" sz="2000" b="1" u="sng" dirty="0"/>
              <a:t>https://doi.org/10.21429/3d48c34a.94932335</a:t>
            </a:r>
            <a:r>
              <a:rPr lang="en-NZ" sz="2000" b="1" dirty="0"/>
              <a:t> </a:t>
            </a:r>
          </a:p>
          <a:p>
            <a:r>
              <a:rPr lang="en-NZ" sz="2000" b="1" dirty="0"/>
              <a:t> A History of Infant Feeding, Emily E Stevens, RN, FNP, WHNP, PhD, Thelma E Patrick, RN, PhD, and Rita Pickler, RN, PNP, PhD J Perinat </a:t>
            </a:r>
            <a:r>
              <a:rPr lang="en-NZ" sz="2000" b="1" dirty="0" err="1"/>
              <a:t>Educ</a:t>
            </a:r>
            <a:r>
              <a:rPr lang="en-NZ" sz="2000" b="1" dirty="0"/>
              <a:t> 2009 Spring; 18(2): 32–39.</a:t>
            </a:r>
          </a:p>
          <a:p>
            <a:r>
              <a:rPr lang="en-NZ" sz="1800" b="1" dirty="0"/>
              <a:t>A story of infant feeding, Part IV – 19</a:t>
            </a:r>
            <a:r>
              <a:rPr lang="en-NZ" sz="1800" b="1" baseline="30000" dirty="0"/>
              <a:t>th</a:t>
            </a:r>
            <a:r>
              <a:rPr lang="en-NZ" sz="1800" b="1" dirty="0"/>
              <a:t> Century, by Ian Wickes, Arch Dis Child, 1953;28;141</a:t>
            </a:r>
          </a:p>
          <a:p>
            <a:r>
              <a:rPr lang="en-NZ" sz="1800" b="1" dirty="0" err="1"/>
              <a:t>Guttus</a:t>
            </a:r>
            <a:r>
              <a:rPr lang="en-NZ" sz="1800" b="1" dirty="0"/>
              <a:t>, </a:t>
            </a:r>
            <a:r>
              <a:rPr lang="en-NZ" sz="1800" b="1" dirty="0" err="1"/>
              <a:t>tiralatte</a:t>
            </a:r>
            <a:r>
              <a:rPr lang="en-NZ" sz="1800" b="1" dirty="0"/>
              <a:t> and </a:t>
            </a:r>
            <a:r>
              <a:rPr lang="en-NZ" sz="1800" b="1" dirty="0" err="1"/>
              <a:t>téterelle</a:t>
            </a:r>
            <a:r>
              <a:rPr lang="en-NZ" sz="1800" b="1" dirty="0"/>
              <a:t>: a history of breast pumps, Michael </a:t>
            </a:r>
            <a:r>
              <a:rPr lang="en-NZ" sz="1800" b="1" dirty="0" err="1"/>
              <a:t>Obladen</a:t>
            </a:r>
            <a:r>
              <a:rPr lang="en-NZ" sz="1800" b="1" dirty="0"/>
              <a:t>, J Perinatal Med, 2012 Nov;40(6);669</a:t>
            </a:r>
          </a:p>
          <a:p>
            <a:r>
              <a:rPr lang="pt-BR" sz="1800" b="1" dirty="0"/>
              <a:t>The history of infant nutrition Silvia Diez Castilho,1 Antônio de Azevedo Barros Filho; J Pediatr (Rio J). 2010;86(3):179-188</a:t>
            </a:r>
          </a:p>
          <a:p>
            <a:r>
              <a:rPr lang="pt-BR" sz="1800" b="1" dirty="0"/>
              <a:t>Erik Olsen, </a:t>
            </a:r>
            <a:r>
              <a:rPr lang="en-NZ" sz="1800" b="1" dirty="0" err="1"/>
              <a:t>Truby</a:t>
            </a:r>
            <a:r>
              <a:rPr lang="en-NZ" sz="1800" b="1" dirty="0"/>
              <a:t> King and the Plunket Society AN ANALYSIS OF A PRESCRIPTIVE IDEOLOGY </a:t>
            </a:r>
            <a:r>
              <a:rPr lang="pt-BR" sz="1800" b="1" dirty="0"/>
              <a:t>:University o Otago,</a:t>
            </a:r>
            <a:endParaRPr lang="en-NZ" sz="1800" b="1" dirty="0"/>
          </a:p>
          <a:p>
            <a:r>
              <a:rPr lang="en-NZ" sz="1800" b="1" dirty="0"/>
              <a:t>James Watt, Practical Paediatrics : A Guide for Nurses by James Watt, N M </a:t>
            </a:r>
            <a:r>
              <a:rPr lang="en-NZ" sz="1800" b="1" dirty="0" err="1"/>
              <a:t>Peryer</a:t>
            </a:r>
            <a:r>
              <a:rPr lang="en-NZ" sz="1800" b="1" dirty="0"/>
              <a:t> Ltd, 1961</a:t>
            </a:r>
          </a:p>
          <a:p>
            <a:r>
              <a:rPr lang="en-NZ" sz="1800" b="1" dirty="0"/>
              <a:t>Melanie Jackson and Esther Leslie, Milk, 2023, </a:t>
            </a:r>
            <a:r>
              <a:rPr lang="en-NZ" sz="1800" b="1" dirty="0" err="1"/>
              <a:t>Wellcome</a:t>
            </a:r>
            <a:r>
              <a:rPr lang="en-NZ" sz="1800" b="1" dirty="0"/>
              <a:t> Institute</a:t>
            </a:r>
          </a:p>
          <a:p>
            <a:endParaRPr lang="en-NZ" sz="1800" b="1" dirty="0"/>
          </a:p>
          <a:p>
            <a:pPr marL="0" indent="0">
              <a:buNone/>
            </a:pPr>
            <a:endParaRPr lang="en-NZ" sz="1800" b="1" dirty="0"/>
          </a:p>
          <a:p>
            <a:endParaRPr lang="en-NZ" sz="1800" b="1" i="1" dirty="0"/>
          </a:p>
        </p:txBody>
      </p:sp>
      <p:sp>
        <p:nvSpPr>
          <p:cNvPr id="4" name="Rectangle 1"/>
          <p:cNvSpPr>
            <a:spLocks noChangeArrowheads="1"/>
          </p:cNvSpPr>
          <p:nvPr/>
        </p:nvSpPr>
        <p:spPr bwMode="auto">
          <a:xfrm>
            <a:off x="0" y="-1385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152400" y="-78433"/>
            <a:ext cx="64120"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6" name="Rectangle 3"/>
          <p:cNvSpPr>
            <a:spLocks noChangeArrowheads="1"/>
          </p:cNvSpPr>
          <p:nvPr/>
        </p:nvSpPr>
        <p:spPr bwMode="auto">
          <a:xfrm>
            <a:off x="1153297" y="4627949"/>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p:txBody>
      </p:sp>
      <p:sp>
        <p:nvSpPr>
          <p:cNvPr id="7" name="Rectangle 4"/>
          <p:cNvSpPr>
            <a:spLocks noChangeArrowheads="1"/>
          </p:cNvSpPr>
          <p:nvPr/>
        </p:nvSpPr>
        <p:spPr bwMode="auto">
          <a:xfrm>
            <a:off x="0"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p:txBody>
      </p:sp>
      <p:sp>
        <p:nvSpPr>
          <p:cNvPr id="8" name="Rectangle 5"/>
          <p:cNvSpPr>
            <a:spLocks noChangeArrowheads="1"/>
          </p:cNvSpPr>
          <p:nvPr/>
        </p:nvSpPr>
        <p:spPr bwMode="auto">
          <a:xfrm>
            <a:off x="5193957" y="5406424"/>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p:txBody>
      </p:sp>
    </p:spTree>
    <p:extLst>
      <p:ext uri="{BB962C8B-B14F-4D97-AF65-F5344CB8AC3E}">
        <p14:creationId xmlns:p14="http://schemas.microsoft.com/office/powerpoint/2010/main" val="3457348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763530" cy="5516691"/>
          </a:xfrm>
        </p:spPr>
        <p:txBody>
          <a:bodyPr>
            <a:normAutofit/>
          </a:bodyPr>
          <a:lstStyle/>
          <a:p>
            <a:pPr algn="ctr"/>
            <a:r>
              <a:rPr lang="en-NZ" sz="3200" b="1" dirty="0"/>
              <a:t>“The Fashionable Mamma or the Convenience of Modern Dress”</a:t>
            </a:r>
            <a:br>
              <a:rPr lang="en-NZ" sz="3200" b="1" dirty="0"/>
            </a:br>
            <a:br>
              <a:rPr lang="en-NZ" sz="2800" dirty="0"/>
            </a:br>
            <a:r>
              <a:rPr lang="en-NZ" sz="2800" dirty="0"/>
              <a:t>       </a:t>
            </a:r>
            <a:r>
              <a:rPr lang="en-NZ" sz="2800" b="1" dirty="0"/>
              <a:t>Coloured etching by James 	  	</a:t>
            </a:r>
            <a:r>
              <a:rPr lang="en-NZ" sz="2800" b="1" dirty="0" err="1"/>
              <a:t>Gillray</a:t>
            </a:r>
            <a:r>
              <a:rPr lang="en-NZ" sz="2800" b="1" dirty="0"/>
              <a:t>, published in 1796</a:t>
            </a:r>
          </a:p>
        </p:txBody>
      </p:sp>
      <p:pic>
        <p:nvPicPr>
          <p:cNvPr id="3074" name="Picture 2" descr="Thumbnail of Fig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55956" y="-587479"/>
            <a:ext cx="4827373" cy="895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22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t>“The Nursing of Children” </a:t>
            </a:r>
            <a:br>
              <a:rPr lang="en-NZ" dirty="0"/>
            </a:br>
            <a:r>
              <a:rPr lang="en-NZ" dirty="0"/>
              <a:t>			</a:t>
            </a:r>
            <a:r>
              <a:rPr lang="en-NZ" sz="3600" dirty="0" err="1"/>
              <a:t>Jaques</a:t>
            </a:r>
            <a:r>
              <a:rPr lang="en-NZ" sz="3600" dirty="0"/>
              <a:t> </a:t>
            </a:r>
            <a:r>
              <a:rPr lang="en-NZ" sz="3600" dirty="0" err="1"/>
              <a:t>Guillemeau</a:t>
            </a:r>
            <a:r>
              <a:rPr lang="en-NZ" sz="3600" dirty="0"/>
              <a:t>, early 17</a:t>
            </a:r>
            <a:r>
              <a:rPr lang="en-NZ" sz="3600" baseline="30000" dirty="0"/>
              <a:t>th</a:t>
            </a:r>
            <a:r>
              <a:rPr lang="en-NZ" sz="3600" dirty="0"/>
              <a:t> Cent</a:t>
            </a:r>
          </a:p>
        </p:txBody>
      </p:sp>
      <p:sp>
        <p:nvSpPr>
          <p:cNvPr id="3" name="Content Placeholder 2"/>
          <p:cNvSpPr>
            <a:spLocks noGrp="1"/>
          </p:cNvSpPr>
          <p:nvPr>
            <p:ph idx="1"/>
          </p:nvPr>
        </p:nvSpPr>
        <p:spPr/>
        <p:txBody>
          <a:bodyPr/>
          <a:lstStyle/>
          <a:p>
            <a:pPr marL="0" indent="0">
              <a:buNone/>
            </a:pPr>
            <a:r>
              <a:rPr lang="en-NZ" dirty="0"/>
              <a:t>Objections:</a:t>
            </a:r>
          </a:p>
          <a:p>
            <a:pPr marL="514350" indent="-514350">
              <a:buAutoNum type="arabicParenR"/>
            </a:pPr>
            <a:r>
              <a:rPr lang="en-NZ" dirty="0"/>
              <a:t>The child may be switched and another put in its place</a:t>
            </a:r>
          </a:p>
          <a:p>
            <a:pPr marL="514350" indent="-514350">
              <a:buAutoNum type="arabicParenR"/>
            </a:pPr>
            <a:r>
              <a:rPr lang="en-NZ" dirty="0"/>
              <a:t>The affection felt between the child and its mother will diminish</a:t>
            </a:r>
          </a:p>
          <a:p>
            <a:pPr marL="514350" indent="-514350">
              <a:buAutoNum type="arabicParenR"/>
            </a:pPr>
            <a:r>
              <a:rPr lang="en-NZ" dirty="0"/>
              <a:t>A bad condition may be inherited by the child</a:t>
            </a:r>
          </a:p>
          <a:p>
            <a:pPr marL="514350" indent="-514350">
              <a:buAutoNum type="arabicParenR"/>
            </a:pPr>
            <a:r>
              <a:rPr lang="en-NZ" dirty="0"/>
              <a:t>The nurse may transmit an imperfection of her own body to the child that could be transmitted to the parents</a:t>
            </a:r>
          </a:p>
        </p:txBody>
      </p:sp>
    </p:spTree>
    <p:extLst>
      <p:ext uri="{BB962C8B-B14F-4D97-AF65-F5344CB8AC3E}">
        <p14:creationId xmlns:p14="http://schemas.microsoft.com/office/powerpoint/2010/main" val="1702595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Carl Linnaeus (1707 – 1778)</a:t>
            </a:r>
          </a:p>
        </p:txBody>
      </p:sp>
      <p:sp>
        <p:nvSpPr>
          <p:cNvPr id="3" name="Content Placeholder 2"/>
          <p:cNvSpPr>
            <a:spLocks noGrp="1"/>
          </p:cNvSpPr>
          <p:nvPr>
            <p:ph idx="1"/>
          </p:nvPr>
        </p:nvSpPr>
        <p:spPr/>
        <p:txBody>
          <a:bodyPr/>
          <a:lstStyle/>
          <a:p>
            <a:pPr marL="0" indent="0">
              <a:buNone/>
            </a:pPr>
            <a:r>
              <a:rPr lang="en-NZ" dirty="0"/>
              <a:t>   … was perceptive enough to say that wet-nursing was a bad idea as there was much more involved with breast feeding than just the calories. The emotional attachment developed between mother and child was equally important.</a:t>
            </a:r>
          </a:p>
          <a:p>
            <a:pPr marL="0" indent="0">
              <a:buNone/>
            </a:pPr>
            <a:endParaRPr lang="en-NZ" dirty="0"/>
          </a:p>
        </p:txBody>
      </p:sp>
    </p:spTree>
    <p:extLst>
      <p:ext uri="{BB962C8B-B14F-4D97-AF65-F5344CB8AC3E}">
        <p14:creationId xmlns:p14="http://schemas.microsoft.com/office/powerpoint/2010/main" val="1286243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err="1"/>
              <a:t>Soranus</a:t>
            </a:r>
            <a:r>
              <a:rPr lang="en-NZ" b="1" dirty="0"/>
              <a:t>’ and Galen’s dietary prescriptions for infants</a:t>
            </a:r>
          </a:p>
        </p:txBody>
      </p:sp>
      <p:sp>
        <p:nvSpPr>
          <p:cNvPr id="3" name="Content Placeholder 2"/>
          <p:cNvSpPr>
            <a:spLocks noGrp="1"/>
          </p:cNvSpPr>
          <p:nvPr>
            <p:ph idx="1"/>
          </p:nvPr>
        </p:nvSpPr>
        <p:spPr>
          <a:xfrm>
            <a:off x="838200" y="1622854"/>
            <a:ext cx="10947400" cy="4554109"/>
          </a:xfrm>
        </p:spPr>
        <p:txBody>
          <a:bodyPr>
            <a:normAutofit fontScale="70000" lnSpcReduction="20000"/>
          </a:bodyPr>
          <a:lstStyle/>
          <a:p>
            <a:pPr marL="0" indent="0">
              <a:buNone/>
            </a:pPr>
            <a:endParaRPr lang="en-NZ" dirty="0"/>
          </a:p>
          <a:p>
            <a:pPr marL="0" indent="0">
              <a:buNone/>
            </a:pPr>
            <a:r>
              <a:rPr lang="en-NZ" dirty="0"/>
              <a:t>				           </a:t>
            </a:r>
            <a:r>
              <a:rPr lang="en-NZ" sz="3400" b="1" dirty="0" err="1"/>
              <a:t>Soranus</a:t>
            </a:r>
            <a:r>
              <a:rPr lang="en-NZ" sz="3400" b="1" dirty="0"/>
              <a:t> 			 	Galen </a:t>
            </a:r>
          </a:p>
          <a:p>
            <a:pPr marL="0" indent="0">
              <a:buNone/>
            </a:pPr>
            <a:r>
              <a:rPr lang="en-NZ" b="1" dirty="0"/>
              <a:t>			  	         (circa 70-130 AD)		          (circa 130-200 AD)</a:t>
            </a:r>
          </a:p>
          <a:p>
            <a:pPr marL="0" indent="0">
              <a:buNone/>
            </a:pPr>
            <a:r>
              <a:rPr lang="en-NZ" b="1" dirty="0"/>
              <a:t> First food 		    	       Honey + cow’s milk 			Honey </a:t>
            </a:r>
          </a:p>
          <a:p>
            <a:pPr marL="0" indent="0">
              <a:buNone/>
            </a:pPr>
            <a:r>
              <a:rPr lang="en-NZ" b="1" dirty="0"/>
              <a:t>Start of breastfeeding   	     </a:t>
            </a:r>
            <a:r>
              <a:rPr lang="en-NZ" b="1" dirty="0" err="1"/>
              <a:t>Wetnurse</a:t>
            </a:r>
            <a:r>
              <a:rPr lang="en-NZ" b="1" dirty="0"/>
              <a:t> on 2nd day, mother on 20th day </a:t>
            </a:r>
          </a:p>
          <a:p>
            <a:pPr marL="0" indent="0">
              <a:buNone/>
            </a:pPr>
            <a:r>
              <a:rPr lang="en-NZ" b="1" dirty="0" err="1"/>
              <a:t>Breastfeeder</a:t>
            </a:r>
            <a:r>
              <a:rPr lang="en-NZ" b="1" dirty="0"/>
              <a:t> (</a:t>
            </a:r>
            <a:r>
              <a:rPr lang="en-NZ" sz="2300" b="1" dirty="0"/>
              <a:t>mother or </a:t>
            </a:r>
            <a:r>
              <a:rPr lang="en-NZ" sz="2300" b="1" dirty="0" err="1"/>
              <a:t>wetnurse</a:t>
            </a:r>
            <a:r>
              <a:rPr lang="en-NZ" b="1" dirty="0"/>
              <a:t>)    Mother, </a:t>
            </a:r>
            <a:r>
              <a:rPr lang="en-NZ" b="1" dirty="0" err="1"/>
              <a:t>wetnurse</a:t>
            </a:r>
            <a:r>
              <a:rPr lang="en-NZ" b="1" dirty="0"/>
              <a:t> (only if necessary)    	Mother </a:t>
            </a:r>
          </a:p>
          <a:p>
            <a:pPr marL="0" indent="0">
              <a:buNone/>
            </a:pPr>
            <a:r>
              <a:rPr lang="en-NZ" b="1" dirty="0"/>
              <a:t>Technique 				Don’t give colostrum </a:t>
            </a:r>
          </a:p>
          <a:p>
            <a:pPr marL="0" indent="0">
              <a:buNone/>
            </a:pPr>
            <a:r>
              <a:rPr lang="en-NZ" b="1" dirty="0"/>
              <a:t>Quantity 				     Frequently </a:t>
            </a:r>
          </a:p>
          <a:p>
            <a:pPr marL="0" indent="0">
              <a:buNone/>
            </a:pPr>
            <a:r>
              <a:rPr lang="en-NZ" b="1" dirty="0"/>
              <a:t>Introduction of foods 	     After 40th day; preferably after 6 months            After first tooth </a:t>
            </a:r>
          </a:p>
          <a:p>
            <a:pPr marL="0" indent="0">
              <a:buNone/>
            </a:pPr>
            <a:r>
              <a:rPr lang="en-NZ" b="1" dirty="0"/>
              <a:t>Complementary foods    </a:t>
            </a:r>
            <a:r>
              <a:rPr lang="en-NZ" sz="2300" b="1" dirty="0"/>
              <a:t>Cereal, bread + milk or wine, porridge, eggs; not pre-chewed     Bread, vegetables, meat, milk </a:t>
            </a:r>
          </a:p>
          <a:p>
            <a:pPr marL="0" indent="0">
              <a:buNone/>
            </a:pPr>
            <a:r>
              <a:rPr lang="en-NZ" b="1" dirty="0"/>
              <a:t>Wine 					 Diluted 				Contraindicated </a:t>
            </a:r>
          </a:p>
          <a:p>
            <a:pPr marL="0" indent="0">
              <a:buNone/>
            </a:pPr>
            <a:r>
              <a:rPr lang="en-NZ" b="1" dirty="0"/>
              <a:t>Weaning 			18-24 months, gradual 			    3 years</a:t>
            </a:r>
          </a:p>
          <a:p>
            <a:endParaRPr lang="en-NZ" dirty="0"/>
          </a:p>
        </p:txBody>
      </p:sp>
    </p:spTree>
    <p:extLst>
      <p:ext uri="{BB962C8B-B14F-4D97-AF65-F5344CB8AC3E}">
        <p14:creationId xmlns:p14="http://schemas.microsoft.com/office/powerpoint/2010/main" val="4287956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860" y="288325"/>
            <a:ext cx="4359875" cy="6340040"/>
          </a:xfrm>
        </p:spPr>
        <p:txBody>
          <a:bodyPr>
            <a:normAutofit/>
          </a:bodyPr>
          <a:lstStyle/>
          <a:p>
            <a:r>
              <a:rPr lang="en-NZ" dirty="0"/>
              <a:t>Prehistoric family scene showing infant being fed with baby bottle similar to those we sampled. </a:t>
            </a:r>
            <a:br>
              <a:rPr lang="en-NZ" dirty="0"/>
            </a:br>
            <a:r>
              <a:rPr lang="en-NZ" dirty="0"/>
              <a:t>Christian </a:t>
            </a:r>
            <a:r>
              <a:rPr lang="en-NZ" dirty="0" err="1"/>
              <a:t>Bisig</a:t>
            </a:r>
            <a:r>
              <a:rPr lang="en-NZ" dirty="0"/>
              <a:t> / </a:t>
            </a:r>
            <a:r>
              <a:rPr lang="en-NZ" dirty="0" err="1"/>
              <a:t>Archäologie</a:t>
            </a:r>
            <a:r>
              <a:rPr lang="en-NZ" dirty="0"/>
              <a:t> der </a:t>
            </a:r>
            <a:r>
              <a:rPr lang="en-NZ" dirty="0" err="1"/>
              <a:t>Schweiz</a:t>
            </a:r>
            <a:endParaRPr lang="en-NZ" dirty="0"/>
          </a:p>
        </p:txBody>
      </p:sp>
      <p:pic>
        <p:nvPicPr>
          <p:cNvPr id="5" name="Content Placeholder 4"/>
          <p:cNvPicPr>
            <a:picLocks noGrp="1" noChangeAspect="1"/>
          </p:cNvPicPr>
          <p:nvPr>
            <p:ph idx="1"/>
          </p:nvPr>
        </p:nvPicPr>
        <p:blipFill>
          <a:blip r:embed="rId3"/>
          <a:stretch>
            <a:fillRect/>
          </a:stretch>
        </p:blipFill>
        <p:spPr>
          <a:xfrm>
            <a:off x="5738690" y="0"/>
            <a:ext cx="4748078" cy="6692488"/>
          </a:xfrm>
          <a:prstGeom prst="rect">
            <a:avLst/>
          </a:prstGeom>
        </p:spPr>
      </p:pic>
    </p:spTree>
    <p:extLst>
      <p:ext uri="{BB962C8B-B14F-4D97-AF65-F5344CB8AC3E}">
        <p14:creationId xmlns:p14="http://schemas.microsoft.com/office/powerpoint/2010/main" val="2246414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TotalTime>
  <Words>5931</Words>
  <Application>Microsoft Office PowerPoint</Application>
  <PresentationFormat>Widescreen</PresentationFormat>
  <Paragraphs>262</Paragraphs>
  <Slides>43</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Arial Black</vt:lpstr>
      <vt:lpstr>BlinkMacSystemFont</vt:lpstr>
      <vt:lpstr>Calibri</vt:lpstr>
      <vt:lpstr>Calibri Light</vt:lpstr>
      <vt:lpstr>French Script MT</vt:lpstr>
      <vt:lpstr>Roboto</vt:lpstr>
      <vt:lpstr>Times New Roman</vt:lpstr>
      <vt:lpstr>UICTFontTextStyleBody</vt:lpstr>
      <vt:lpstr>Office Theme</vt:lpstr>
      <vt:lpstr>Infant Feeding</vt:lpstr>
      <vt:lpstr>A Neolithic Hittite Gold Statuette in the Ankara Museum of Antiquities</vt:lpstr>
      <vt:lpstr>Lactation Failure      Papyrus Ebers, 1550 BCE, Egypt</vt:lpstr>
      <vt:lpstr>Wet Nursing</vt:lpstr>
      <vt:lpstr>“The Fashionable Mamma or the Convenience of Modern Dress”         Coloured etching by James     Gillray, published in 1796</vt:lpstr>
      <vt:lpstr>“The Nursing of Children”     Jaques Guillemeau, early 17th Cent</vt:lpstr>
      <vt:lpstr>Carl Linnaeus (1707 – 1778)</vt:lpstr>
      <vt:lpstr>Soranus’ and Galen’s dietary prescriptions for infants</vt:lpstr>
      <vt:lpstr>Prehistoric family scene showing infant being fed with baby bottle similar to those we sampled.  Christian Bisig / Archäologie der Schweiz</vt:lpstr>
      <vt:lpstr>Selection of Late Bronze Age feeding vessels. Vessels are from Vienna, Oberleis, Vösendorf and Franzhausen-Kokoron (from left to right), dated to around 1200 to 800 BC. Katharina Rebay-Salisbury</vt:lpstr>
      <vt:lpstr>Pap Feeders</vt:lpstr>
      <vt:lpstr>Other Options</vt:lpstr>
      <vt:lpstr>PowerPoint Presentation</vt:lpstr>
      <vt:lpstr>Nanny Goats</vt:lpstr>
      <vt:lpstr>Donkeys nurse babies at a French hospital for sick infants. (Wellcome Library, London)</vt:lpstr>
      <vt:lpstr>Wild Peter, from Hanover was found in 1725.  George I England ordered the boy to be brought to England where he was basically put on show as a ‘pet' at the court  Ultimately he lodged at farms with a State Pension and died about 70 years old.  Originally thought to have become so hairy because he had been fed by a bear.  In 1978, a recently identified chromosomal disorder, Pitt-Hopkins Syndrome, was thought to be responsible for his condition. </vt:lpstr>
      <vt:lpstr>The Republic Nourishes and Instructs her Children, Honore Daumier, 1848</vt:lpstr>
      <vt:lpstr>A woman breast feeding two puppies while two Mexican peasants implore her to feed her baby.</vt:lpstr>
      <vt:lpstr>Infant Formula Development</vt:lpstr>
      <vt:lpstr>Murder Bottle</vt:lpstr>
      <vt:lpstr>PowerPoint Presentation</vt:lpstr>
      <vt:lpstr>PowerPoint Presentation</vt:lpstr>
      <vt:lpstr>PowerPoint Presentation</vt:lpstr>
      <vt:lpstr>Recipe recommended by Dr Truby King for the Plunket Society in the1920’s (up to the 1970s).   Cow’s milk, diluted two to one with   water  Sugar as lactose (Karilac   supplied by the Plunket Society).</vt:lpstr>
      <vt:lpstr>'Regularity of all Habits',  'clock-work regularity of feeding',  'regularity of bathing and sleeping', and mothers must not allow '10 o'clock in the morning [to] pass without getting baby's bowels to move. . . .‘  The rhythms of the clock defined scientific regularity.  If the child cried at any unspecified time it had to be ignored.  The baby had to eat, excrete, sleep, and be washed according to the clock. </vt:lpstr>
      <vt:lpstr>Truby King’s analysis of the Infant Mortality</vt:lpstr>
      <vt:lpstr>Jim Watt, 1961 (Practical Paediatrics: A Guide for Nurses)</vt:lpstr>
      <vt:lpstr>How to improve Breast feeding</vt:lpstr>
      <vt:lpstr>Modern Infant Formulas</vt:lpstr>
      <vt:lpstr>Antique breast pumps. ( A – D) Guttus -type ceramic breast pumps from Greece, 5th century BCE (E) Roman glass tiralatte from Zadar, Croatia, 31 cm long, 2nd century CE  (F) Medieval glass vessel from the Roger Frugardi codex, 10th century CE </vt:lpstr>
      <vt:lpstr>17th Century pipe model</vt:lpstr>
      <vt:lpstr>Breast pumps from the 18th century.</vt:lpstr>
      <vt:lpstr>PowerPoint Presentation</vt:lpstr>
      <vt:lpstr>Breast pumps from the 19th century.  A) for the feeding of weak infants,         (B, C) Alternatively-shaped glass parts of (A).  (D) Piston-driven milk pump  in 1909.           (E) T é terelle with valve in the lower tube,1889 </vt:lpstr>
      <vt:lpstr>PowerPoint Presentation</vt:lpstr>
      <vt:lpstr>The Needham hand operated pump</vt:lpstr>
      <vt:lpstr>One of the first electric breast pumps used in Hutt Hospital</vt:lpstr>
      <vt:lpstr>Modern Australian pump</vt:lpstr>
      <vt:lpstr>Modern Australian pump</vt:lpstr>
      <vt:lpstr>Human Milk Banking</vt:lpstr>
      <vt:lpstr>Human Milk Banking</vt:lpstr>
      <vt:lpstr>Future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Infant Feeding</dc:title>
  <dc:creator>Microsoft account</dc:creator>
  <cp:lastModifiedBy>Michael Harrison</cp:lastModifiedBy>
  <cp:revision>64</cp:revision>
  <dcterms:created xsi:type="dcterms:W3CDTF">2023-08-13T03:45:19Z</dcterms:created>
  <dcterms:modified xsi:type="dcterms:W3CDTF">2023-10-07T23:24:04Z</dcterms:modified>
</cp:coreProperties>
</file>